
<file path=[Content_Types].xml><?xml version="1.0" encoding="utf-8"?>
<Types xmlns="http://schemas.openxmlformats.org/package/2006/content-types">
  <Default Extension="xml" ContentType="application/vnd.openxmlformats-officedocument.presentationml.presentation.main+xml"/>
  <Default Extension="fntdata" ContentType="application/x-fontdata"/>
  <Default Extension="png" ContentType="image/png"/>
  <Default Extension="jpg" ContentType="image/jpeg"/>
  <Default Extension="rels" ContentType="application/vnd.openxmlformats-package.relationships+xml"/>
  <Override PartName="/ppt/theme/theme2.xml" ContentType="application/vnd.openxmlformats-officedocument.theme+xml"/>
  <Override PartName="/ppt/presProps.xml" ContentType="application/vnd.openxmlformats-officedocument.presentationml.presPro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slides/slide5.xml" ContentType="application/vnd.openxmlformats-officedocument.presentationml.slide+xml"/>
  <Override PartName="/ppt/notesSlides/notesSlide5.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officeDocument" Target="/ppt/presentation.xml" Id="rId1" /></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trictFirstAndLastChars="0" embedTrueTypeFonts="1" saveSubsetFonts="1" autoCompressPictures="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9144000" cy="5143500"/>
  <p:notesSz cx="6858000" cy="9144000"/>
  <p:embeddedFontLst>
    <p:embeddedFont>
      <p:font typeface="Roboto"/>
      <p:regular r:id="rId40"/>
      <p:bold r:id="rId41"/>
      <p:italic r:id="rId42"/>
      <p:boldItalic r:id="rId43"/>
    </p:embeddedFont>
    <p:embeddedFont>
      <p:font typeface="Urbanist"/>
      <p:regular r:id="rId44"/>
      <p:bold r:id="rId45"/>
      <p:italic r:id="rId46"/>
      <p:boldItalic r:id="rId47"/>
    </p:embeddedFont>
    <p:embeddedFont>
      <p:font typeface="Oswald SemiBold"/>
      <p:regular r:id="rId48"/>
      <p:bold r:id="rId49"/>
    </p:embeddedFont>
    <p:embeddedFont>
      <p:font typeface="Oswald"/>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&#65279;<?xml version="1.0" encoding="utf-8"?><Relationships xmlns="http://schemas.openxmlformats.org/package/2006/relationships"><Relationship Type="http://schemas.openxmlformats.org/officeDocument/2006/relationships/font" Target="/ppt/fonts/Roboto-regular.fntdata" Id="rId40" /><Relationship Type="http://schemas.openxmlformats.org/officeDocument/2006/relationships/font" Target="/ppt/fonts/Roboto-italic.fntdata" Id="rId42" /><Relationship Type="http://schemas.openxmlformats.org/officeDocument/2006/relationships/font" Target="/ppt/fonts/Roboto-bold.fntdata" Id="rId41" /><Relationship Type="http://schemas.openxmlformats.org/officeDocument/2006/relationships/font" Target="/ppt/fonts/Urbanist-regular.fntdata" Id="rId44" /><Relationship Type="http://schemas.openxmlformats.org/officeDocument/2006/relationships/font" Target="/ppt/fonts/Roboto-boldItalic.fntdata" Id="rId43" /><Relationship Type="http://schemas.openxmlformats.org/officeDocument/2006/relationships/font" Target="/ppt/fonts/Urbanist-italic.fntdata" Id="rId46" /><Relationship Type="http://schemas.openxmlformats.org/officeDocument/2006/relationships/font" Target="/ppt/fonts/Urbanist-bold.fntdata" Id="rId45" /><Relationship Type="http://schemas.openxmlformats.org/officeDocument/2006/relationships/theme" Target="/ppt/theme/theme2.xml" Id="rId1" /><Relationship Type="http://schemas.openxmlformats.org/officeDocument/2006/relationships/presProps" Target="/ppt/presProps.xml" Id="rId2" /><Relationship Type="http://schemas.openxmlformats.org/officeDocument/2006/relationships/slideMaster" Target="/ppt/slideMasters/slideMaster1.xml" Id="rId3" /><Relationship Type="http://schemas.openxmlformats.org/officeDocument/2006/relationships/notesMaster" Target="/ppt/notesMasters/notesMaster1.xml" Id="rId4" /><Relationship Type="http://schemas.openxmlformats.org/officeDocument/2006/relationships/slide" Target="/ppt/slides/slide5.xml" Id="rId9" /><Relationship Type="http://schemas.openxmlformats.org/officeDocument/2006/relationships/font" Target="/ppt/fonts/OswaldSemiBold-regular.fntdata" Id="rId48" /><Relationship Type="http://schemas.openxmlformats.org/officeDocument/2006/relationships/font" Target="/ppt/fonts/Urbanist-boldItalic.fntdata" Id="rId47" /><Relationship Type="http://schemas.openxmlformats.org/officeDocument/2006/relationships/font" Target="/ppt/fonts/OswaldSemiBold-bold.fntdata" Id="rId49" /><Relationship Type="http://schemas.openxmlformats.org/officeDocument/2006/relationships/slide" Target="/ppt/slides/slide1.xml" Id="rId5" /><Relationship Type="http://schemas.openxmlformats.org/officeDocument/2006/relationships/slide" Target="/ppt/slides/slide2.xml" Id="rId6" /><Relationship Type="http://schemas.openxmlformats.org/officeDocument/2006/relationships/slide" Target="/ppt/slides/slide3.xml" Id="rId7" /><Relationship Type="http://schemas.openxmlformats.org/officeDocument/2006/relationships/slide" Target="/ppt/slides/slide4.xml" Id="rId8" /><Relationship Type="http://schemas.openxmlformats.org/officeDocument/2006/relationships/slide" Target="/ppt/slides/slide27.xml" Id="rId31" /><Relationship Type="http://schemas.openxmlformats.org/officeDocument/2006/relationships/slide" Target="/ppt/slides/slide26.xml" Id="rId30" /><Relationship Type="http://schemas.openxmlformats.org/officeDocument/2006/relationships/slide" Target="/ppt/slides/slide29.xml" Id="rId33" /><Relationship Type="http://schemas.openxmlformats.org/officeDocument/2006/relationships/slide" Target="/ppt/slides/slide28.xml" Id="rId32" /><Relationship Type="http://schemas.openxmlformats.org/officeDocument/2006/relationships/slide" Target="/ppt/slides/slide31.xml" Id="rId35" /><Relationship Type="http://schemas.openxmlformats.org/officeDocument/2006/relationships/slide" Target="/ppt/slides/slide30.xml" Id="rId34" /><Relationship Type="http://schemas.openxmlformats.org/officeDocument/2006/relationships/slide" Target="/ppt/slides/slide33.xml" Id="rId37" /><Relationship Type="http://schemas.openxmlformats.org/officeDocument/2006/relationships/slide" Target="/ppt/slides/slide32.xml" Id="rId36" /><Relationship Type="http://schemas.openxmlformats.org/officeDocument/2006/relationships/slide" Target="/ppt/slides/slide35.xml" Id="rId39" /><Relationship Type="http://schemas.openxmlformats.org/officeDocument/2006/relationships/slide" Target="/ppt/slides/slide34.xml" Id="rId38" /><Relationship Type="http://schemas.openxmlformats.org/officeDocument/2006/relationships/slide" Target="/ppt/slides/slide16.xml" Id="rId20" /><Relationship Type="http://schemas.openxmlformats.org/officeDocument/2006/relationships/slide" Target="/ppt/slides/slide18.xml" Id="rId22" /><Relationship Type="http://schemas.openxmlformats.org/officeDocument/2006/relationships/slide" Target="/ppt/slides/slide17.xml" Id="rId21" /><Relationship Type="http://schemas.openxmlformats.org/officeDocument/2006/relationships/slide" Target="/ppt/slides/slide20.xml" Id="rId24" /><Relationship Type="http://schemas.openxmlformats.org/officeDocument/2006/relationships/slide" Target="/ppt/slides/slide19.xml" Id="rId23" /><Relationship Type="http://schemas.openxmlformats.org/officeDocument/2006/relationships/slide" Target="/ppt/slides/slide22.xml" Id="rId26" /><Relationship Type="http://schemas.openxmlformats.org/officeDocument/2006/relationships/slide" Target="/ppt/slides/slide21.xml" Id="rId25" /><Relationship Type="http://schemas.openxmlformats.org/officeDocument/2006/relationships/slide" Target="/ppt/slides/slide24.xml" Id="rId28" /><Relationship Type="http://schemas.openxmlformats.org/officeDocument/2006/relationships/slide" Target="/ppt/slides/slide23.xml" Id="rId27" /><Relationship Type="http://schemas.openxmlformats.org/officeDocument/2006/relationships/slide" Target="/ppt/slides/slide25.xml" Id="rId29" /><Relationship Type="http://schemas.openxmlformats.org/officeDocument/2006/relationships/font" Target="/ppt/fonts/Oswald-bold.fntdata" Id="rId51" /><Relationship Type="http://schemas.openxmlformats.org/officeDocument/2006/relationships/font" Target="/ppt/fonts/Oswald-regular.fntdata" Id="rId50" /><Relationship Type="http://schemas.openxmlformats.org/officeDocument/2006/relationships/slide" Target="/ppt/slides/slide7.xml" Id="rId11" /><Relationship Type="http://schemas.openxmlformats.org/officeDocument/2006/relationships/slide" Target="/ppt/slides/slide6.xml" Id="rId10" /><Relationship Type="http://schemas.openxmlformats.org/officeDocument/2006/relationships/slide" Target="/ppt/slides/slide9.xml" Id="rId13" /><Relationship Type="http://schemas.openxmlformats.org/officeDocument/2006/relationships/slide" Target="/ppt/slides/slide8.xml" Id="rId12" /><Relationship Type="http://schemas.openxmlformats.org/officeDocument/2006/relationships/slide" Target="/ppt/slides/slide11.xml" Id="rId15" /><Relationship Type="http://schemas.openxmlformats.org/officeDocument/2006/relationships/slide" Target="/ppt/slides/slide10.xml" Id="rId14" /><Relationship Type="http://schemas.openxmlformats.org/officeDocument/2006/relationships/slide" Target="/ppt/slides/slide13.xml" Id="rId17" /><Relationship Type="http://schemas.openxmlformats.org/officeDocument/2006/relationships/slide" Target="/ppt/slides/slide12.xml" Id="rId16" /><Relationship Type="http://schemas.openxmlformats.org/officeDocument/2006/relationships/slide" Target="/ppt/slides/slide15.xml" Id="rId19" /><Relationship Type="http://schemas.openxmlformats.org/officeDocument/2006/relationships/slide" Target="/ppt/slides/slide14.xml" Id="rId18"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p:nvPr>
            <p:ph idx="2" type="pic"/>
          </p:nvPr>
        </p:nvSpPr>
        <p:spPr>
          <a:xfrm>
            <a:off x="0" y="-3675"/>
            <a:ext cx="9144000" cy="5175600"/>
          </a:xfrm>
          <a:prstGeom prst="rect">
            <a:avLst/>
          </a:prstGeom>
          <a:noFill/>
          <a:ln>
            <a:noFill/>
          </a:ln>
        </p:spPr>
      </p:sp>
      <p:sp>
        <p:nvSpPr>
          <p:cNvPr id="10" name="Google Shape;10;p2"/>
          <p:cNvSpPr txBox="1"/>
          <p:nvPr>
            <p:ph type="ctrTitle"/>
          </p:nvPr>
        </p:nvSpPr>
        <p:spPr>
          <a:xfrm>
            <a:off x="715100" y="898500"/>
            <a:ext cx="5143500" cy="2711700"/>
          </a:xfrm>
          <a:prstGeom prst="rect">
            <a:avLst/>
          </a:prstGeom>
          <a:solidFill>
            <a:srgbClr val="FFFFFF">
              <a:alpha val="31372"/>
            </a:srgbClr>
          </a:solid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5200"/>
              <a:buNone/>
              <a:defRPr sz="7200">
                <a:solidFill>
                  <a:schemeClr val="dk1"/>
                </a:solidFill>
                <a:latin typeface="Oswald"/>
                <a:ea typeface="Oswald"/>
                <a:cs typeface="Oswald"/>
                <a:sym typeface="Oswald"/>
              </a:defRPr>
            </a:lvl1pPr>
            <a:lvl2pPr lvl="1" algn="ctr">
              <a:lnSpc>
                <a:spcPct val="100000"/>
              </a:lnSpc>
              <a:spcBef>
                <a:spcPts val="0"/>
              </a:spcBef>
              <a:spcAft>
                <a:spcPts val="0"/>
              </a:spcAft>
              <a:buClr>
                <a:schemeClr val="dk1"/>
              </a:buClr>
              <a:buSzPts val="5200"/>
              <a:buNone/>
              <a:defRPr sz="5200">
                <a:solidFill>
                  <a:schemeClr val="dk1"/>
                </a:solidFill>
              </a:defRPr>
            </a:lvl2pPr>
            <a:lvl3pPr lvl="2" algn="ctr">
              <a:lnSpc>
                <a:spcPct val="100000"/>
              </a:lnSpc>
              <a:spcBef>
                <a:spcPts val="0"/>
              </a:spcBef>
              <a:spcAft>
                <a:spcPts val="0"/>
              </a:spcAft>
              <a:buClr>
                <a:schemeClr val="dk1"/>
              </a:buClr>
              <a:buSzPts val="5200"/>
              <a:buNone/>
              <a:defRPr sz="5200">
                <a:solidFill>
                  <a:schemeClr val="dk1"/>
                </a:solidFill>
              </a:defRPr>
            </a:lvl3pPr>
            <a:lvl4pPr lvl="3" algn="ctr">
              <a:lnSpc>
                <a:spcPct val="100000"/>
              </a:lnSpc>
              <a:spcBef>
                <a:spcPts val="0"/>
              </a:spcBef>
              <a:spcAft>
                <a:spcPts val="0"/>
              </a:spcAft>
              <a:buClr>
                <a:schemeClr val="dk1"/>
              </a:buClr>
              <a:buSzPts val="5200"/>
              <a:buNone/>
              <a:defRPr sz="5200">
                <a:solidFill>
                  <a:schemeClr val="dk1"/>
                </a:solidFill>
              </a:defRPr>
            </a:lvl4pPr>
            <a:lvl5pPr lvl="4" algn="ctr">
              <a:lnSpc>
                <a:spcPct val="100000"/>
              </a:lnSpc>
              <a:spcBef>
                <a:spcPts val="0"/>
              </a:spcBef>
              <a:spcAft>
                <a:spcPts val="0"/>
              </a:spcAft>
              <a:buClr>
                <a:schemeClr val="dk1"/>
              </a:buClr>
              <a:buSzPts val="5200"/>
              <a:buNone/>
              <a:defRPr sz="5200">
                <a:solidFill>
                  <a:schemeClr val="dk1"/>
                </a:solidFill>
              </a:defRPr>
            </a:lvl5pPr>
            <a:lvl6pPr lvl="5" algn="ctr">
              <a:lnSpc>
                <a:spcPct val="100000"/>
              </a:lnSpc>
              <a:spcBef>
                <a:spcPts val="0"/>
              </a:spcBef>
              <a:spcAft>
                <a:spcPts val="0"/>
              </a:spcAft>
              <a:buClr>
                <a:schemeClr val="dk1"/>
              </a:buClr>
              <a:buSzPts val="5200"/>
              <a:buNone/>
              <a:defRPr sz="5200">
                <a:solidFill>
                  <a:schemeClr val="dk1"/>
                </a:solidFill>
              </a:defRPr>
            </a:lvl6pPr>
            <a:lvl7pPr lvl="6" algn="ctr">
              <a:lnSpc>
                <a:spcPct val="100000"/>
              </a:lnSpc>
              <a:spcBef>
                <a:spcPts val="0"/>
              </a:spcBef>
              <a:spcAft>
                <a:spcPts val="0"/>
              </a:spcAft>
              <a:buClr>
                <a:schemeClr val="dk1"/>
              </a:buClr>
              <a:buSzPts val="5200"/>
              <a:buNone/>
              <a:defRPr sz="5200">
                <a:solidFill>
                  <a:schemeClr val="dk1"/>
                </a:solidFill>
              </a:defRPr>
            </a:lvl7pPr>
            <a:lvl8pPr lvl="7" algn="ctr">
              <a:lnSpc>
                <a:spcPct val="100000"/>
              </a:lnSpc>
              <a:spcBef>
                <a:spcPts val="0"/>
              </a:spcBef>
              <a:spcAft>
                <a:spcPts val="0"/>
              </a:spcAft>
              <a:buClr>
                <a:schemeClr val="dk1"/>
              </a:buClr>
              <a:buSzPts val="5200"/>
              <a:buNone/>
              <a:defRPr sz="5200">
                <a:solidFill>
                  <a:schemeClr val="dk1"/>
                </a:solidFill>
              </a:defRPr>
            </a:lvl8pPr>
            <a:lvl9pPr lvl="8" algn="ctr">
              <a:lnSpc>
                <a:spcPct val="100000"/>
              </a:lnSpc>
              <a:spcBef>
                <a:spcPts val="0"/>
              </a:spcBef>
              <a:spcAft>
                <a:spcPts val="0"/>
              </a:spcAft>
              <a:buClr>
                <a:schemeClr val="dk1"/>
              </a:buClr>
              <a:buSzPts val="5200"/>
              <a:buNone/>
              <a:defRPr sz="5200">
                <a:solidFill>
                  <a:schemeClr val="dk1"/>
                </a:solidFill>
              </a:defRPr>
            </a:lvl9pPr>
          </a:lstStyle>
          <a:p/>
        </p:txBody>
      </p:sp>
      <p:sp>
        <p:nvSpPr>
          <p:cNvPr id="11" name="Google Shape;11;p2"/>
          <p:cNvSpPr txBox="1"/>
          <p:nvPr>
            <p:ph idx="1" type="subTitle"/>
          </p:nvPr>
        </p:nvSpPr>
        <p:spPr>
          <a:xfrm>
            <a:off x="715100" y="3822875"/>
            <a:ext cx="5143500" cy="425700"/>
          </a:xfrm>
          <a:prstGeom prst="rect">
            <a:avLst/>
          </a:prstGeom>
          <a:solidFill>
            <a:srgbClr val="FFFFFF">
              <a:alpha val="31372"/>
            </a:srgbClr>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sz="1600">
                <a:solidFill>
                  <a:schemeClr val="dk1"/>
                </a:solidFill>
                <a:latin typeface="Urbanist"/>
                <a:ea typeface="Urbanist"/>
                <a:cs typeface="Urbanist"/>
                <a:sym typeface="Urbanist"/>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2" name="Shape 12"/>
        <p:cNvGrpSpPr/>
        <p:nvPr/>
      </p:nvGrpSpPr>
      <p:grpSpPr>
        <a:xfrm>
          <a:off x="0" y="0"/>
          <a:ext cx="0" cy="0"/>
          <a:chOff x="0" y="0"/>
          <a:chExt cx="0" cy="0"/>
        </a:xfrm>
      </p:grpSpPr>
      <p:sp>
        <p:nvSpPr>
          <p:cNvPr id="13" name="Google Shape;13;p3"/>
          <p:cNvSpPr/>
          <p:nvPr>
            <p:ph idx="2" type="pic"/>
          </p:nvPr>
        </p:nvSpPr>
        <p:spPr>
          <a:xfrm>
            <a:off x="0" y="-3675"/>
            <a:ext cx="9144000" cy="5175600"/>
          </a:xfrm>
          <a:prstGeom prst="rect">
            <a:avLst/>
          </a:prstGeom>
          <a:noFill/>
          <a:ln>
            <a:noFill/>
          </a:ln>
        </p:spPr>
      </p:sp>
      <p:sp>
        <p:nvSpPr>
          <p:cNvPr id="14" name="Google Shape;14;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dk1"/>
        </a:solidFill>
      </p:bgPr>
    </p:bg>
    <p:spTree>
      <p:nvGrpSpPr>
        <p:cNvPr id="15" name="Shape 15"/>
        <p:cNvGrpSpPr/>
        <p:nvPr/>
      </p:nvGrpSpPr>
      <p:grpSpPr>
        <a:xfrm>
          <a:off x="0" y="0"/>
          <a:ext cx="0" cy="0"/>
          <a:chOff x="0" y="0"/>
          <a:chExt cx="0" cy="0"/>
        </a:xfrm>
      </p:grpSpPr>
      <p:sp>
        <p:nvSpPr>
          <p:cNvPr id="16" name="Google Shape;16;p4"/>
          <p:cNvSpPr/>
          <p:nvPr>
            <p:ph idx="2" type="pic"/>
          </p:nvPr>
        </p:nvSpPr>
        <p:spPr>
          <a:xfrm>
            <a:off x="0" y="0"/>
            <a:ext cx="9144000" cy="5143500"/>
          </a:xfrm>
          <a:prstGeom prst="rect">
            <a:avLst/>
          </a:prstGeom>
          <a:noFill/>
          <a:ln>
            <a:noFill/>
          </a:ln>
        </p:spPr>
      </p:sp>
      <p:sp>
        <p:nvSpPr>
          <p:cNvPr id="17" name="Google Shape;17;p4"/>
          <p:cNvSpPr txBox="1"/>
          <p:nvPr>
            <p:ph type="title"/>
          </p:nvPr>
        </p:nvSpPr>
        <p:spPr>
          <a:xfrm>
            <a:off x="720000" y="445025"/>
            <a:ext cx="6531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18" name="Google Shape;18;p4"/>
          <p:cNvSpPr txBox="1"/>
          <p:nvPr>
            <p:ph idx="3" type="title"/>
          </p:nvPr>
        </p:nvSpPr>
        <p:spPr>
          <a:xfrm>
            <a:off x="720055" y="1502025"/>
            <a:ext cx="3440400" cy="50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b="0" sz="25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9" name="Google Shape;19;p4"/>
          <p:cNvSpPr txBox="1"/>
          <p:nvPr>
            <p:ph idx="4" type="title"/>
          </p:nvPr>
        </p:nvSpPr>
        <p:spPr>
          <a:xfrm>
            <a:off x="4432462" y="1502025"/>
            <a:ext cx="3440400" cy="50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b="0" sz="25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20" name="Google Shape;20;p4"/>
          <p:cNvSpPr txBox="1"/>
          <p:nvPr>
            <p:ph idx="5" type="title"/>
          </p:nvPr>
        </p:nvSpPr>
        <p:spPr>
          <a:xfrm>
            <a:off x="720027" y="2529452"/>
            <a:ext cx="3440400" cy="50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b="0" sz="25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21" name="Google Shape;21;p4"/>
          <p:cNvSpPr txBox="1"/>
          <p:nvPr>
            <p:ph idx="6" type="title"/>
          </p:nvPr>
        </p:nvSpPr>
        <p:spPr>
          <a:xfrm>
            <a:off x="4432435" y="2529452"/>
            <a:ext cx="3440400" cy="50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b="0" sz="25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22" name="Google Shape;22;p4"/>
          <p:cNvSpPr txBox="1"/>
          <p:nvPr>
            <p:ph idx="7" type="title"/>
          </p:nvPr>
        </p:nvSpPr>
        <p:spPr>
          <a:xfrm>
            <a:off x="720082" y="3557004"/>
            <a:ext cx="3440400" cy="50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b="0" sz="25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23" name="Google Shape;23;p4"/>
          <p:cNvSpPr txBox="1"/>
          <p:nvPr>
            <p:ph idx="8" type="title"/>
          </p:nvPr>
        </p:nvSpPr>
        <p:spPr>
          <a:xfrm>
            <a:off x="4432489" y="3557004"/>
            <a:ext cx="3440400" cy="50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b="0" sz="25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24" name="Google Shape;24;p4"/>
          <p:cNvSpPr txBox="1"/>
          <p:nvPr>
            <p:ph idx="1" type="subTitle"/>
          </p:nvPr>
        </p:nvSpPr>
        <p:spPr>
          <a:xfrm>
            <a:off x="720000" y="2005712"/>
            <a:ext cx="3440400" cy="42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1pPr>
            <a:lvl2pPr lvl="1"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2pPr>
            <a:lvl3pPr lvl="2"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3pPr>
            <a:lvl4pPr lvl="3"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4pPr>
            <a:lvl5pPr lvl="4"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5pPr>
            <a:lvl6pPr lvl="5"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6pPr>
            <a:lvl7pPr lvl="6"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7pPr>
            <a:lvl8pPr lvl="7"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8pPr>
            <a:lvl9pPr lvl="8"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9pPr>
          </a:lstStyle>
          <a:p/>
        </p:txBody>
      </p:sp>
      <p:sp>
        <p:nvSpPr>
          <p:cNvPr id="25" name="Google Shape;25;p4"/>
          <p:cNvSpPr txBox="1"/>
          <p:nvPr>
            <p:ph idx="9" type="subTitle"/>
          </p:nvPr>
        </p:nvSpPr>
        <p:spPr>
          <a:xfrm>
            <a:off x="720000" y="3033139"/>
            <a:ext cx="3440400" cy="42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1pPr>
            <a:lvl2pPr lvl="1"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2pPr>
            <a:lvl3pPr lvl="2"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3pPr>
            <a:lvl4pPr lvl="3"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4pPr>
            <a:lvl5pPr lvl="4"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5pPr>
            <a:lvl6pPr lvl="5"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6pPr>
            <a:lvl7pPr lvl="6"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7pPr>
            <a:lvl8pPr lvl="7"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8pPr>
            <a:lvl9pPr lvl="8"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9pPr>
          </a:lstStyle>
          <a:p/>
        </p:txBody>
      </p:sp>
      <p:sp>
        <p:nvSpPr>
          <p:cNvPr id="26" name="Google Shape;26;p4"/>
          <p:cNvSpPr txBox="1"/>
          <p:nvPr>
            <p:ph idx="13" type="subTitle"/>
          </p:nvPr>
        </p:nvSpPr>
        <p:spPr>
          <a:xfrm>
            <a:off x="720000" y="4060867"/>
            <a:ext cx="3440400" cy="42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1pPr>
            <a:lvl2pPr lvl="1"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2pPr>
            <a:lvl3pPr lvl="2"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3pPr>
            <a:lvl4pPr lvl="3"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4pPr>
            <a:lvl5pPr lvl="4"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5pPr>
            <a:lvl6pPr lvl="5"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6pPr>
            <a:lvl7pPr lvl="6"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7pPr>
            <a:lvl8pPr lvl="7"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8pPr>
            <a:lvl9pPr lvl="8"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9pPr>
          </a:lstStyle>
          <a:p/>
        </p:txBody>
      </p:sp>
      <p:sp>
        <p:nvSpPr>
          <p:cNvPr id="27" name="Google Shape;27;p4"/>
          <p:cNvSpPr txBox="1"/>
          <p:nvPr>
            <p:ph idx="14" type="subTitle"/>
          </p:nvPr>
        </p:nvSpPr>
        <p:spPr>
          <a:xfrm>
            <a:off x="4432407" y="2005770"/>
            <a:ext cx="3440400" cy="42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1pPr>
            <a:lvl2pPr lvl="1"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2pPr>
            <a:lvl3pPr lvl="2"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3pPr>
            <a:lvl4pPr lvl="3"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4pPr>
            <a:lvl5pPr lvl="4"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5pPr>
            <a:lvl6pPr lvl="5"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6pPr>
            <a:lvl7pPr lvl="6"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7pPr>
            <a:lvl8pPr lvl="7"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8pPr>
            <a:lvl9pPr lvl="8"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9pPr>
          </a:lstStyle>
          <a:p/>
        </p:txBody>
      </p:sp>
      <p:sp>
        <p:nvSpPr>
          <p:cNvPr id="28" name="Google Shape;28;p4"/>
          <p:cNvSpPr txBox="1"/>
          <p:nvPr>
            <p:ph idx="15" type="subTitle"/>
          </p:nvPr>
        </p:nvSpPr>
        <p:spPr>
          <a:xfrm>
            <a:off x="4432407" y="3033197"/>
            <a:ext cx="3440400" cy="42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1pPr>
            <a:lvl2pPr lvl="1"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2pPr>
            <a:lvl3pPr lvl="2"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3pPr>
            <a:lvl4pPr lvl="3"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4pPr>
            <a:lvl5pPr lvl="4"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5pPr>
            <a:lvl6pPr lvl="5"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6pPr>
            <a:lvl7pPr lvl="6"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7pPr>
            <a:lvl8pPr lvl="7"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8pPr>
            <a:lvl9pPr lvl="8"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9pPr>
          </a:lstStyle>
          <a:p/>
        </p:txBody>
      </p:sp>
      <p:sp>
        <p:nvSpPr>
          <p:cNvPr id="29" name="Google Shape;29;p4"/>
          <p:cNvSpPr txBox="1"/>
          <p:nvPr>
            <p:ph idx="16" type="subTitle"/>
          </p:nvPr>
        </p:nvSpPr>
        <p:spPr>
          <a:xfrm>
            <a:off x="4432407" y="4060924"/>
            <a:ext cx="3440400" cy="42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1pPr>
            <a:lvl2pPr lvl="1"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2pPr>
            <a:lvl3pPr lvl="2"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3pPr>
            <a:lvl4pPr lvl="3"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4pPr>
            <a:lvl5pPr lvl="4"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5pPr>
            <a:lvl6pPr lvl="5"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6pPr>
            <a:lvl7pPr lvl="6"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7pPr>
            <a:lvl8pPr lvl="7"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8pPr>
            <a:lvl9pPr lvl="8" algn="l">
              <a:lnSpc>
                <a:spcPct val="100000"/>
              </a:lnSpc>
              <a:spcBef>
                <a:spcPts val="0"/>
              </a:spcBef>
              <a:spcAft>
                <a:spcPts val="0"/>
              </a:spcAft>
              <a:buClr>
                <a:schemeClr val="dk1"/>
              </a:buClr>
              <a:buSzPts val="2000"/>
              <a:buFont typeface="Oswald SemiBold"/>
              <a:buNone/>
              <a:defRPr sz="2000">
                <a:solidFill>
                  <a:schemeClr val="dk1"/>
                </a:solidFill>
                <a:latin typeface="Oswald SemiBold"/>
                <a:ea typeface="Oswald SemiBold"/>
                <a:cs typeface="Oswald SemiBold"/>
                <a:sym typeface="Oswald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0" name="Shape 30"/>
        <p:cNvGrpSpPr/>
        <p:nvPr/>
      </p:nvGrpSpPr>
      <p:grpSpPr>
        <a:xfrm>
          <a:off x="0" y="0"/>
          <a:ext cx="0" cy="0"/>
          <a:chOff x="0" y="0"/>
          <a:chExt cx="0" cy="0"/>
        </a:xfrm>
      </p:grpSpPr>
      <p:sp>
        <p:nvSpPr>
          <p:cNvPr id="31" name="Google Shape;31;p5"/>
          <p:cNvSpPr/>
          <p:nvPr>
            <p:ph idx="2" type="pic"/>
          </p:nvPr>
        </p:nvSpPr>
        <p:spPr>
          <a:xfrm>
            <a:off x="0" y="2510"/>
            <a:ext cx="9144000" cy="5143500"/>
          </a:xfrm>
          <a:prstGeom prst="rect">
            <a:avLst/>
          </a:prstGeom>
          <a:noFill/>
          <a:ln>
            <a:noFill/>
          </a:ln>
        </p:spPr>
      </p:sp>
      <p:sp>
        <p:nvSpPr>
          <p:cNvPr id="32" name="Google Shape;32;p5"/>
          <p:cNvSpPr txBox="1"/>
          <p:nvPr>
            <p:ph type="title"/>
          </p:nvPr>
        </p:nvSpPr>
        <p:spPr>
          <a:xfrm>
            <a:off x="720000" y="621050"/>
            <a:ext cx="4771200" cy="10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sz="2900">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
        <p:nvSpPr>
          <p:cNvPr id="33" name="Google Shape;33;p5"/>
          <p:cNvSpPr txBox="1"/>
          <p:nvPr>
            <p:ph idx="1" type="body"/>
          </p:nvPr>
        </p:nvSpPr>
        <p:spPr>
          <a:xfrm>
            <a:off x="720000" y="1863275"/>
            <a:ext cx="4771200" cy="2659200"/>
          </a:xfrm>
          <a:prstGeom prst="rect">
            <a:avLst/>
          </a:prstGeom>
          <a:solidFill>
            <a:srgbClr val="FFFFFF">
              <a:alpha val="31372"/>
            </a:srgbClr>
          </a:solid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Font typeface="Urbanist Light"/>
              <a:buChar char="●"/>
              <a:defRPr>
                <a:solidFill>
                  <a:schemeClr val="dk1"/>
                </a:solidFill>
              </a:defRPr>
            </a:lvl1pPr>
            <a:lvl2pPr indent="-304800" lvl="1" marL="914400" algn="l">
              <a:lnSpc>
                <a:spcPct val="100000"/>
              </a:lnSpc>
              <a:spcBef>
                <a:spcPts val="0"/>
              </a:spcBef>
              <a:spcAft>
                <a:spcPts val="0"/>
              </a:spcAft>
              <a:buClr>
                <a:schemeClr val="dk1"/>
              </a:buClr>
              <a:buSzPts val="1200"/>
              <a:buFont typeface="Nunito Light"/>
              <a:buChar char="○"/>
              <a:defRPr>
                <a:solidFill>
                  <a:schemeClr val="dk1"/>
                </a:solidFill>
              </a:defRPr>
            </a:lvl2pPr>
            <a:lvl3pPr indent="-304800" lvl="2" marL="1371600" algn="l">
              <a:lnSpc>
                <a:spcPct val="100000"/>
              </a:lnSpc>
              <a:spcBef>
                <a:spcPts val="0"/>
              </a:spcBef>
              <a:spcAft>
                <a:spcPts val="0"/>
              </a:spcAft>
              <a:buClr>
                <a:schemeClr val="dk1"/>
              </a:buClr>
              <a:buSzPts val="1200"/>
              <a:buFont typeface="Nunito Light"/>
              <a:buChar char="■"/>
              <a:defRPr>
                <a:solidFill>
                  <a:schemeClr val="dk1"/>
                </a:solidFill>
              </a:defRPr>
            </a:lvl3pPr>
            <a:lvl4pPr indent="-304800" lvl="3" marL="1828800" algn="l">
              <a:lnSpc>
                <a:spcPct val="100000"/>
              </a:lnSpc>
              <a:spcBef>
                <a:spcPts val="0"/>
              </a:spcBef>
              <a:spcAft>
                <a:spcPts val="0"/>
              </a:spcAft>
              <a:buClr>
                <a:schemeClr val="dk1"/>
              </a:buClr>
              <a:buSzPts val="1200"/>
              <a:buFont typeface="Nunito Light"/>
              <a:buChar char="●"/>
              <a:defRPr>
                <a:solidFill>
                  <a:schemeClr val="dk1"/>
                </a:solidFill>
              </a:defRPr>
            </a:lvl4pPr>
            <a:lvl5pPr indent="-304800" lvl="4" marL="2286000" algn="l">
              <a:lnSpc>
                <a:spcPct val="100000"/>
              </a:lnSpc>
              <a:spcBef>
                <a:spcPts val="0"/>
              </a:spcBef>
              <a:spcAft>
                <a:spcPts val="0"/>
              </a:spcAft>
              <a:buClr>
                <a:schemeClr val="dk1"/>
              </a:buClr>
              <a:buSzPts val="1200"/>
              <a:buFont typeface="Nunito Light"/>
              <a:buChar char="○"/>
              <a:defRPr>
                <a:solidFill>
                  <a:schemeClr val="dk1"/>
                </a:solidFill>
              </a:defRPr>
            </a:lvl5pPr>
            <a:lvl6pPr indent="-304800" lvl="5" marL="2743200" algn="l">
              <a:lnSpc>
                <a:spcPct val="100000"/>
              </a:lnSpc>
              <a:spcBef>
                <a:spcPts val="0"/>
              </a:spcBef>
              <a:spcAft>
                <a:spcPts val="0"/>
              </a:spcAft>
              <a:buClr>
                <a:schemeClr val="dk1"/>
              </a:buClr>
              <a:buSzPts val="1200"/>
              <a:buFont typeface="Nunito Light"/>
              <a:buChar char="■"/>
              <a:defRPr>
                <a:solidFill>
                  <a:schemeClr val="dk1"/>
                </a:solidFill>
              </a:defRPr>
            </a:lvl6pPr>
            <a:lvl7pPr indent="-304800" lvl="6" marL="3200400" algn="l">
              <a:lnSpc>
                <a:spcPct val="100000"/>
              </a:lnSpc>
              <a:spcBef>
                <a:spcPts val="0"/>
              </a:spcBef>
              <a:spcAft>
                <a:spcPts val="0"/>
              </a:spcAft>
              <a:buClr>
                <a:schemeClr val="dk1"/>
              </a:buClr>
              <a:buSzPts val="1200"/>
              <a:buFont typeface="Nunito Light"/>
              <a:buChar char="●"/>
              <a:defRPr>
                <a:solidFill>
                  <a:schemeClr val="dk1"/>
                </a:solidFill>
              </a:defRPr>
            </a:lvl7pPr>
            <a:lvl8pPr indent="-304800" lvl="7" marL="3657600" algn="l">
              <a:lnSpc>
                <a:spcPct val="100000"/>
              </a:lnSpc>
              <a:spcBef>
                <a:spcPts val="0"/>
              </a:spcBef>
              <a:spcAft>
                <a:spcPts val="0"/>
              </a:spcAft>
              <a:buClr>
                <a:schemeClr val="dk1"/>
              </a:buClr>
              <a:buSzPts val="1200"/>
              <a:buFont typeface="Nunito Light"/>
              <a:buChar char="○"/>
              <a:defRPr>
                <a:solidFill>
                  <a:schemeClr val="dk1"/>
                </a:solidFill>
              </a:defRPr>
            </a:lvl8pPr>
            <a:lvl9pPr indent="-304800" lvl="8" marL="4114800" algn="l">
              <a:lnSpc>
                <a:spcPct val="100000"/>
              </a:lnSpc>
              <a:spcBef>
                <a:spcPts val="0"/>
              </a:spcBef>
              <a:spcAft>
                <a:spcPts val="0"/>
              </a:spcAft>
              <a:buClr>
                <a:schemeClr val="dk1"/>
              </a:buClr>
              <a:buSzPts val="1200"/>
              <a:buFont typeface="Nunito Light"/>
              <a:buChar char="■"/>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sp>
        <p:nvSpPr>
          <p:cNvPr id="35" name="Google Shape;35;p6"/>
          <p:cNvSpPr/>
          <p:nvPr>
            <p:ph idx="2" type="pic"/>
          </p:nvPr>
        </p:nvSpPr>
        <p:spPr>
          <a:xfrm>
            <a:off x="0" y="-3675"/>
            <a:ext cx="9144000" cy="5143500"/>
          </a:xfrm>
          <a:prstGeom prst="rect">
            <a:avLst/>
          </a:prstGeom>
          <a:noFill/>
          <a:ln>
            <a:noFill/>
          </a:ln>
        </p:spPr>
      </p:sp>
      <p:sp>
        <p:nvSpPr>
          <p:cNvPr id="36" name="Google Shape;36;p6"/>
          <p:cNvSpPr txBox="1"/>
          <p:nvPr>
            <p:ph type="title"/>
          </p:nvPr>
        </p:nvSpPr>
        <p:spPr>
          <a:xfrm>
            <a:off x="715100" y="2786600"/>
            <a:ext cx="4011600" cy="1821900"/>
          </a:xfrm>
          <a:prstGeom prst="rect">
            <a:avLst/>
          </a:prstGeom>
          <a:solidFill>
            <a:srgbClr val="FFFFFF">
              <a:alpha val="31372"/>
            </a:srgbClr>
          </a:solid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5000"/>
              <a:buNone/>
              <a:defRPr sz="5000">
                <a:solidFill>
                  <a:schemeClr val="dk1"/>
                </a:solidFill>
              </a:defRPr>
            </a:lvl1pPr>
            <a:lvl2pPr lvl="1" algn="ctr">
              <a:lnSpc>
                <a:spcPct val="100000"/>
              </a:lnSpc>
              <a:spcBef>
                <a:spcPts val="0"/>
              </a:spcBef>
              <a:spcAft>
                <a:spcPts val="0"/>
              </a:spcAft>
              <a:buClr>
                <a:schemeClr val="dk1"/>
              </a:buClr>
              <a:buSzPts val="5000"/>
              <a:buNone/>
              <a:defRPr sz="5000">
                <a:solidFill>
                  <a:schemeClr val="dk1"/>
                </a:solidFill>
              </a:defRPr>
            </a:lvl2pPr>
            <a:lvl3pPr lvl="2" algn="ctr">
              <a:lnSpc>
                <a:spcPct val="100000"/>
              </a:lnSpc>
              <a:spcBef>
                <a:spcPts val="0"/>
              </a:spcBef>
              <a:spcAft>
                <a:spcPts val="0"/>
              </a:spcAft>
              <a:buClr>
                <a:schemeClr val="dk1"/>
              </a:buClr>
              <a:buSzPts val="5000"/>
              <a:buNone/>
              <a:defRPr sz="5000">
                <a:solidFill>
                  <a:schemeClr val="dk1"/>
                </a:solidFill>
              </a:defRPr>
            </a:lvl3pPr>
            <a:lvl4pPr lvl="3" algn="ctr">
              <a:lnSpc>
                <a:spcPct val="100000"/>
              </a:lnSpc>
              <a:spcBef>
                <a:spcPts val="0"/>
              </a:spcBef>
              <a:spcAft>
                <a:spcPts val="0"/>
              </a:spcAft>
              <a:buClr>
                <a:schemeClr val="dk1"/>
              </a:buClr>
              <a:buSzPts val="5000"/>
              <a:buNone/>
              <a:defRPr sz="5000">
                <a:solidFill>
                  <a:schemeClr val="dk1"/>
                </a:solidFill>
              </a:defRPr>
            </a:lvl4pPr>
            <a:lvl5pPr lvl="4" algn="ctr">
              <a:lnSpc>
                <a:spcPct val="100000"/>
              </a:lnSpc>
              <a:spcBef>
                <a:spcPts val="0"/>
              </a:spcBef>
              <a:spcAft>
                <a:spcPts val="0"/>
              </a:spcAft>
              <a:buClr>
                <a:schemeClr val="dk1"/>
              </a:buClr>
              <a:buSzPts val="5000"/>
              <a:buNone/>
              <a:defRPr sz="5000">
                <a:solidFill>
                  <a:schemeClr val="dk1"/>
                </a:solidFill>
              </a:defRPr>
            </a:lvl5pPr>
            <a:lvl6pPr lvl="5" algn="ctr">
              <a:lnSpc>
                <a:spcPct val="100000"/>
              </a:lnSpc>
              <a:spcBef>
                <a:spcPts val="0"/>
              </a:spcBef>
              <a:spcAft>
                <a:spcPts val="0"/>
              </a:spcAft>
              <a:buClr>
                <a:schemeClr val="dk1"/>
              </a:buClr>
              <a:buSzPts val="5000"/>
              <a:buNone/>
              <a:defRPr sz="5000">
                <a:solidFill>
                  <a:schemeClr val="dk1"/>
                </a:solidFill>
              </a:defRPr>
            </a:lvl6pPr>
            <a:lvl7pPr lvl="6" algn="ctr">
              <a:lnSpc>
                <a:spcPct val="100000"/>
              </a:lnSpc>
              <a:spcBef>
                <a:spcPts val="0"/>
              </a:spcBef>
              <a:spcAft>
                <a:spcPts val="0"/>
              </a:spcAft>
              <a:buClr>
                <a:schemeClr val="dk1"/>
              </a:buClr>
              <a:buSzPts val="5000"/>
              <a:buNone/>
              <a:defRPr sz="5000">
                <a:solidFill>
                  <a:schemeClr val="dk1"/>
                </a:solidFill>
              </a:defRPr>
            </a:lvl7pPr>
            <a:lvl8pPr lvl="7" algn="ctr">
              <a:lnSpc>
                <a:spcPct val="100000"/>
              </a:lnSpc>
              <a:spcBef>
                <a:spcPts val="0"/>
              </a:spcBef>
              <a:spcAft>
                <a:spcPts val="0"/>
              </a:spcAft>
              <a:buClr>
                <a:schemeClr val="dk1"/>
              </a:buClr>
              <a:buSzPts val="5000"/>
              <a:buNone/>
              <a:defRPr sz="5000">
                <a:solidFill>
                  <a:schemeClr val="dk1"/>
                </a:solidFill>
              </a:defRPr>
            </a:lvl8pPr>
            <a:lvl9pPr lvl="8" algn="ctr">
              <a:lnSpc>
                <a:spcPct val="100000"/>
              </a:lnSpc>
              <a:spcBef>
                <a:spcPts val="0"/>
              </a:spcBef>
              <a:spcAft>
                <a:spcPts val="0"/>
              </a:spcAft>
              <a:buClr>
                <a:schemeClr val="dk1"/>
              </a:buClr>
              <a:buSzPts val="5000"/>
              <a:buNone/>
              <a:defRPr sz="5000">
                <a:solidFill>
                  <a:schemeClr val="dk1"/>
                </a:solidFill>
              </a:defRPr>
            </a:lvl9pPr>
          </a:lstStyle>
          <a:p/>
        </p:txBody>
      </p:sp>
      <p:sp>
        <p:nvSpPr>
          <p:cNvPr id="37" name="Google Shape;37;p6"/>
          <p:cNvSpPr txBox="1"/>
          <p:nvPr>
            <p:ph idx="3" type="title"/>
          </p:nvPr>
        </p:nvSpPr>
        <p:spPr>
          <a:xfrm>
            <a:off x="715100" y="875500"/>
            <a:ext cx="1956900" cy="1125900"/>
          </a:xfrm>
          <a:prstGeom prst="rect">
            <a:avLst/>
          </a:prstGeom>
          <a:solidFill>
            <a:srgbClr val="FFFFFF">
              <a:alpha val="31372"/>
            </a:srgbClr>
          </a:solid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6000"/>
              <a:buNone/>
              <a:defRPr b="0" sz="6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38" name="Shape 38"/>
        <p:cNvGrpSpPr/>
        <p:nvPr/>
      </p:nvGrpSpPr>
      <p:grpSpPr>
        <a:xfrm>
          <a:off x="0" y="0"/>
          <a:ext cx="0" cy="0"/>
          <a:chOff x="0" y="0"/>
          <a:chExt cx="0" cy="0"/>
        </a:xfrm>
      </p:grpSpPr>
      <p:sp>
        <p:nvSpPr>
          <p:cNvPr id="39" name="Google Shape;39;p7"/>
          <p:cNvSpPr/>
          <p:nvPr>
            <p:ph idx="2" type="pic"/>
          </p:nvPr>
        </p:nvSpPr>
        <p:spPr>
          <a:xfrm>
            <a:off x="0" y="-3675"/>
            <a:ext cx="9144000" cy="5143500"/>
          </a:xfrm>
          <a:prstGeom prst="rect">
            <a:avLst/>
          </a:prstGeom>
          <a:noFill/>
          <a:ln>
            <a:noFill/>
          </a:ln>
        </p:spPr>
      </p:sp>
      <p:sp>
        <p:nvSpPr>
          <p:cNvPr id="40" name="Google Shape;40;p7"/>
          <p:cNvSpPr txBox="1"/>
          <p:nvPr>
            <p:ph idx="1" type="subTitle"/>
          </p:nvPr>
        </p:nvSpPr>
        <p:spPr>
          <a:xfrm>
            <a:off x="720000" y="1296025"/>
            <a:ext cx="52749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Oswald SemiBold"/>
              <a:buNone/>
              <a:defRPr sz="2000">
                <a:solidFill>
                  <a:schemeClr val="dk1"/>
                </a:solidFill>
                <a:latin typeface="Oswald SemiBold"/>
                <a:ea typeface="Oswald SemiBold"/>
                <a:cs typeface="Oswald SemiBold"/>
                <a:sym typeface="Oswald SemiBold"/>
              </a:defRPr>
            </a:lvl1pPr>
            <a:lvl2pPr lvl="1"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2pPr>
            <a:lvl3pPr lvl="2"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3pPr>
            <a:lvl4pPr lvl="3"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4pPr>
            <a:lvl5pPr lvl="4"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5pPr>
            <a:lvl6pPr lvl="5"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6pPr>
            <a:lvl7pPr lvl="6"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7pPr>
            <a:lvl8pPr lvl="7"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8pPr>
            <a:lvl9pPr lvl="8"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9pPr>
          </a:lstStyle>
          <a:p/>
        </p:txBody>
      </p:sp>
      <p:sp>
        <p:nvSpPr>
          <p:cNvPr id="41" name="Google Shape;41;p7"/>
          <p:cNvSpPr txBox="1"/>
          <p:nvPr>
            <p:ph idx="3" type="subTitle"/>
          </p:nvPr>
        </p:nvSpPr>
        <p:spPr>
          <a:xfrm>
            <a:off x="720004" y="2922300"/>
            <a:ext cx="52749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Oswald SemiBold"/>
              <a:buNone/>
              <a:defRPr sz="2000">
                <a:solidFill>
                  <a:schemeClr val="dk1"/>
                </a:solidFill>
                <a:latin typeface="Oswald SemiBold"/>
                <a:ea typeface="Oswald SemiBold"/>
                <a:cs typeface="Oswald SemiBold"/>
                <a:sym typeface="Oswald SemiBold"/>
              </a:defRPr>
            </a:lvl1pPr>
            <a:lvl2pPr lvl="1"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2pPr>
            <a:lvl3pPr lvl="2"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3pPr>
            <a:lvl4pPr lvl="3"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4pPr>
            <a:lvl5pPr lvl="4"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5pPr>
            <a:lvl6pPr lvl="5"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6pPr>
            <a:lvl7pPr lvl="6"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7pPr>
            <a:lvl8pPr lvl="7"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8pPr>
            <a:lvl9pPr lvl="8" algn="ctr">
              <a:lnSpc>
                <a:spcPct val="100000"/>
              </a:lnSpc>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9pPr>
          </a:lstStyle>
          <a:p/>
        </p:txBody>
      </p:sp>
      <p:sp>
        <p:nvSpPr>
          <p:cNvPr id="42" name="Google Shape;42;p7"/>
          <p:cNvSpPr txBox="1"/>
          <p:nvPr>
            <p:ph idx="4" type="subTitle"/>
          </p:nvPr>
        </p:nvSpPr>
        <p:spPr>
          <a:xfrm>
            <a:off x="720000" y="1885875"/>
            <a:ext cx="5274900" cy="910200"/>
          </a:xfrm>
          <a:prstGeom prst="rect">
            <a:avLst/>
          </a:prstGeom>
          <a:solidFill>
            <a:srgbClr val="FFFFFF">
              <a:alpha val="31372"/>
            </a:srgbClr>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43" name="Google Shape;43;p7"/>
          <p:cNvSpPr txBox="1"/>
          <p:nvPr>
            <p:ph idx="5" type="subTitle"/>
          </p:nvPr>
        </p:nvSpPr>
        <p:spPr>
          <a:xfrm>
            <a:off x="720000" y="3512100"/>
            <a:ext cx="5274900" cy="910200"/>
          </a:xfrm>
          <a:prstGeom prst="rect">
            <a:avLst/>
          </a:prstGeom>
          <a:solidFill>
            <a:srgbClr val="FFFFFF">
              <a:alpha val="31372"/>
            </a:srgbClr>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44" name="Google Shape;44;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a:solidFill>
                  <a:schemeClr val="dk1"/>
                </a:solidFill>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theme" Target="/ppt/theme/theme2.xml" Id="rId12" /><Relationship Type="http://schemas.openxmlformats.org/officeDocument/2006/relationships/slideLayout" Target="/ppt/slideLayouts/slideLayout5.xml" Id="rId5" /><Relationship Type="http://schemas.openxmlformats.org/officeDocument/2006/relationships/slideLayout" Target="/ppt/slideLayouts/slideLayout6.xml" Id="rId6"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21225"/>
            <a:ext cx="7713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000"/>
              <a:buFont typeface="Oswald"/>
              <a:buNone/>
              <a:defRPr sz="3000" b="1"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3000"/>
              <a:buFont typeface="Oswald"/>
              <a:buNone/>
              <a:defRPr sz="3000" b="1"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3000"/>
              <a:buFont typeface="Oswald"/>
              <a:buNone/>
              <a:defRPr sz="3000" b="1"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3000"/>
              <a:buFont typeface="Oswald"/>
              <a:buNone/>
              <a:defRPr sz="3000" b="1"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3000"/>
              <a:buFont typeface="Oswald"/>
              <a:buNone/>
              <a:defRPr sz="3000" b="1"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3000"/>
              <a:buFont typeface="Oswald"/>
              <a:buNone/>
              <a:defRPr sz="3000" b="1"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3000"/>
              <a:buFont typeface="Oswald"/>
              <a:buNone/>
              <a:defRPr sz="3000" b="1"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3000"/>
              <a:buFont typeface="Oswald"/>
              <a:buNone/>
              <a:defRPr sz="3000" b="1"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3000"/>
              <a:buFont typeface="Oswald"/>
              <a:buNone/>
              <a:defRPr sz="3000" b="1" i="0" u="none" strike="noStrike" cap="none">
                <a:solidFill>
                  <a:schemeClr val="lt1"/>
                </a:solidFill>
                <a:latin typeface="Oswald"/>
                <a:ea typeface="Oswald"/>
                <a:cs typeface="Oswald"/>
                <a:sym typeface="Oswald"/>
              </a:defRPr>
            </a:lvl9pPr>
          </a:lstStyle>
          <a:p/>
        </p:txBody>
      </p:sp>
      <p:sp>
        <p:nvSpPr>
          <p:cNvPr id="7" name="Google Shape;7;p1"/>
          <p:cNvSpPr txBox="1"/>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lt1"/>
              </a:buClr>
              <a:buSzPts val="1200"/>
              <a:buFont typeface="Urbanist"/>
              <a:buChar char="●"/>
              <a:defRPr sz="1200" b="0" i="0" u="none" strike="noStrike" cap="none">
                <a:solidFill>
                  <a:schemeClr val="lt1"/>
                </a:solidFill>
                <a:latin typeface="Urbanist"/>
                <a:ea typeface="Urbanist"/>
                <a:cs typeface="Urbanist"/>
                <a:sym typeface="Urbanist"/>
              </a:defRPr>
            </a:lvl1pPr>
            <a:lvl2pPr marL="914400" marR="0" lvl="1" indent="-304800" algn="l" rtl="0">
              <a:lnSpc>
                <a:spcPct val="100000"/>
              </a:lnSpc>
              <a:spcBef>
                <a:spcPts val="0"/>
              </a:spcBef>
              <a:spcAft>
                <a:spcPts val="0"/>
              </a:spcAft>
              <a:buClr>
                <a:schemeClr val="lt1"/>
              </a:buClr>
              <a:buSzPts val="1200"/>
              <a:buFont typeface="Urbanist"/>
              <a:buChar char="○"/>
              <a:defRPr sz="1200" b="0" i="0" u="none" strike="noStrike" cap="none">
                <a:solidFill>
                  <a:schemeClr val="lt1"/>
                </a:solidFill>
                <a:latin typeface="Urbanist"/>
                <a:ea typeface="Urbanist"/>
                <a:cs typeface="Urbanist"/>
                <a:sym typeface="Urbanist"/>
              </a:defRPr>
            </a:lvl2pPr>
            <a:lvl3pPr marL="1371600" marR="0" lvl="2" indent="-304800" algn="l" rtl="0">
              <a:lnSpc>
                <a:spcPct val="100000"/>
              </a:lnSpc>
              <a:spcBef>
                <a:spcPts val="0"/>
              </a:spcBef>
              <a:spcAft>
                <a:spcPts val="0"/>
              </a:spcAft>
              <a:buClr>
                <a:schemeClr val="lt1"/>
              </a:buClr>
              <a:buSzPts val="1200"/>
              <a:buFont typeface="Urbanist"/>
              <a:buChar char="■"/>
              <a:defRPr sz="1200" b="0" i="0" u="none" strike="noStrike" cap="none">
                <a:solidFill>
                  <a:schemeClr val="lt1"/>
                </a:solidFill>
                <a:latin typeface="Urbanist"/>
                <a:ea typeface="Urbanist"/>
                <a:cs typeface="Urbanist"/>
                <a:sym typeface="Urbanist"/>
              </a:defRPr>
            </a:lvl3pPr>
            <a:lvl4pPr marL="1828800" marR="0" lvl="3" indent="-304800" algn="l" rtl="0">
              <a:lnSpc>
                <a:spcPct val="100000"/>
              </a:lnSpc>
              <a:spcBef>
                <a:spcPts val="0"/>
              </a:spcBef>
              <a:spcAft>
                <a:spcPts val="0"/>
              </a:spcAft>
              <a:buClr>
                <a:schemeClr val="lt1"/>
              </a:buClr>
              <a:buSzPts val="1200"/>
              <a:buFont typeface="Urbanist"/>
              <a:buChar char="●"/>
              <a:defRPr sz="1200" b="0" i="0" u="none" strike="noStrike" cap="none">
                <a:solidFill>
                  <a:schemeClr val="lt1"/>
                </a:solidFill>
                <a:latin typeface="Urbanist"/>
                <a:ea typeface="Urbanist"/>
                <a:cs typeface="Urbanist"/>
                <a:sym typeface="Urbanist"/>
              </a:defRPr>
            </a:lvl4pPr>
            <a:lvl5pPr marL="2286000" marR="0" lvl="4" indent="-304800" algn="l" rtl="0">
              <a:lnSpc>
                <a:spcPct val="100000"/>
              </a:lnSpc>
              <a:spcBef>
                <a:spcPts val="0"/>
              </a:spcBef>
              <a:spcAft>
                <a:spcPts val="0"/>
              </a:spcAft>
              <a:buClr>
                <a:schemeClr val="lt1"/>
              </a:buClr>
              <a:buSzPts val="1200"/>
              <a:buFont typeface="Urbanist"/>
              <a:buChar char="○"/>
              <a:defRPr sz="1200" b="0" i="0" u="none" strike="noStrike" cap="none">
                <a:solidFill>
                  <a:schemeClr val="lt1"/>
                </a:solidFill>
                <a:latin typeface="Urbanist"/>
                <a:ea typeface="Urbanist"/>
                <a:cs typeface="Urbanist"/>
                <a:sym typeface="Urbanist"/>
              </a:defRPr>
            </a:lvl5pPr>
            <a:lvl6pPr marL="2743200" marR="0" lvl="5" indent="-304800" algn="l" rtl="0">
              <a:lnSpc>
                <a:spcPct val="100000"/>
              </a:lnSpc>
              <a:spcBef>
                <a:spcPts val="0"/>
              </a:spcBef>
              <a:spcAft>
                <a:spcPts val="0"/>
              </a:spcAft>
              <a:buClr>
                <a:schemeClr val="lt1"/>
              </a:buClr>
              <a:buSzPts val="1200"/>
              <a:buFont typeface="Urbanist"/>
              <a:buChar char="■"/>
              <a:defRPr sz="1200" b="0" i="0" u="none" strike="noStrike" cap="none">
                <a:solidFill>
                  <a:schemeClr val="lt1"/>
                </a:solidFill>
                <a:latin typeface="Urbanist"/>
                <a:ea typeface="Urbanist"/>
                <a:cs typeface="Urbanist"/>
                <a:sym typeface="Urbanist"/>
              </a:defRPr>
            </a:lvl6pPr>
            <a:lvl7pPr marL="3200400" marR="0" lvl="6" indent="-304800" algn="l" rtl="0">
              <a:lnSpc>
                <a:spcPct val="100000"/>
              </a:lnSpc>
              <a:spcBef>
                <a:spcPts val="0"/>
              </a:spcBef>
              <a:spcAft>
                <a:spcPts val="0"/>
              </a:spcAft>
              <a:buClr>
                <a:schemeClr val="lt1"/>
              </a:buClr>
              <a:buSzPts val="1200"/>
              <a:buFont typeface="Urbanist"/>
              <a:buChar char="●"/>
              <a:defRPr sz="1200" b="0" i="0" u="none" strike="noStrike" cap="none">
                <a:solidFill>
                  <a:schemeClr val="lt1"/>
                </a:solidFill>
                <a:latin typeface="Urbanist"/>
                <a:ea typeface="Urbanist"/>
                <a:cs typeface="Urbanist"/>
                <a:sym typeface="Urbanist"/>
              </a:defRPr>
            </a:lvl7pPr>
            <a:lvl8pPr marL="3657600" marR="0" lvl="7" indent="-304800" algn="l" rtl="0">
              <a:lnSpc>
                <a:spcPct val="100000"/>
              </a:lnSpc>
              <a:spcBef>
                <a:spcPts val="0"/>
              </a:spcBef>
              <a:spcAft>
                <a:spcPts val="0"/>
              </a:spcAft>
              <a:buClr>
                <a:schemeClr val="lt1"/>
              </a:buClr>
              <a:buSzPts val="1200"/>
              <a:buFont typeface="Urbanist"/>
              <a:buChar char="○"/>
              <a:defRPr sz="1200" b="0" i="0" u="none" strike="noStrike" cap="none">
                <a:solidFill>
                  <a:schemeClr val="lt1"/>
                </a:solidFill>
                <a:latin typeface="Urbanist"/>
                <a:ea typeface="Urbanist"/>
                <a:cs typeface="Urbanist"/>
                <a:sym typeface="Urbanist"/>
              </a:defRPr>
            </a:lvl8pPr>
            <a:lvl9pPr marL="4114800" marR="0" lvl="8" indent="-304800" algn="l" rtl="0">
              <a:lnSpc>
                <a:spcPct val="100000"/>
              </a:lnSpc>
              <a:spcBef>
                <a:spcPts val="0"/>
              </a:spcBef>
              <a:spcAft>
                <a:spcPts val="0"/>
              </a:spcAft>
              <a:buClr>
                <a:schemeClr val="lt1"/>
              </a:buClr>
              <a:buSzPts val="1200"/>
              <a:buFont typeface="Urbanist"/>
              <a:buChar char="■"/>
              <a:defRPr sz="1200" b="0" i="0" u="none" strike="noStrike" cap="none">
                <a:solidFill>
                  <a:schemeClr val="lt1"/>
                </a:solidFill>
                <a:latin typeface="Urbanist"/>
                <a:ea typeface="Urbanist"/>
                <a:cs typeface="Urbanist"/>
                <a:sym typeface="Urbanist"/>
              </a:defRPr>
            </a:lvl9pPr>
          </a:lstStyle>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xml" Id="rId2" /><Relationship Type="http://schemas.openxmlformats.org/officeDocument/2006/relationships/image" Target="/ppt/media/image3.png" Id="rId3" /><Relationship Type="http://schemas.openxmlformats.org/officeDocument/2006/relationships/image" Target="/ppt/media/image79.png" Id="rId4" /><Relationship Type="http://schemas.openxmlformats.org/officeDocument/2006/relationships/image" Target="/ppt/media/image2.png" Id="rId5" /></Relationships>
</file>

<file path=ppt/slides/_rels/slide10.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0.xml" Id="rId2" /><Relationship Type="http://schemas.openxmlformats.org/officeDocument/2006/relationships/image" Target="/ppt/media/image21.png" Id="rId3" /><Relationship Type="http://schemas.openxmlformats.org/officeDocument/2006/relationships/image" Target="/ppt/media/image15.png" Id="rId4" /><Relationship Type="http://schemas.openxmlformats.org/officeDocument/2006/relationships/image" Target="/ppt/media/image2.png" Id="rId5" /></Relationships>
</file>

<file path=ppt/slides/_rels/slide11.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1.xml" Id="rId2" /><Relationship Type="http://schemas.openxmlformats.org/officeDocument/2006/relationships/image" Target="/ppt/media/image80.png" Id="rId3" /><Relationship Type="http://schemas.openxmlformats.org/officeDocument/2006/relationships/image" Target="/ppt/media/image18.png" Id="rId4" /><Relationship Type="http://schemas.openxmlformats.org/officeDocument/2006/relationships/image" Target="/ppt/media/image27.png" Id="rId5" /><Relationship Type="http://schemas.openxmlformats.org/officeDocument/2006/relationships/image" Target="/ppt/media/image2.png" Id="rId6" /></Relationships>
</file>

<file path=ppt/slides/_rels/slide12.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2.xml" Id="rId2" /><Relationship Type="http://schemas.openxmlformats.org/officeDocument/2006/relationships/image" Target="/ppt/media/image26.png" Id="rId3" /><Relationship Type="http://schemas.openxmlformats.org/officeDocument/2006/relationships/image" Target="/ppt/media/image33.png" Id="rId4" /><Relationship Type="http://schemas.openxmlformats.org/officeDocument/2006/relationships/image" Target="/ppt/media/image24.png" Id="rId5" /><Relationship Type="http://schemas.openxmlformats.org/officeDocument/2006/relationships/image" Target="/ppt/media/image2.png" Id="rId6" /></Relationships>
</file>

<file path=ppt/slides/_rels/slide13.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3.xml" Id="rId2" /><Relationship Type="http://schemas.openxmlformats.org/officeDocument/2006/relationships/image" Target="/ppt/media/image28.png" Id="rId3" /><Relationship Type="http://schemas.openxmlformats.org/officeDocument/2006/relationships/image" Target="/ppt/media/image23.png" Id="rId4" /><Relationship Type="http://schemas.openxmlformats.org/officeDocument/2006/relationships/image" Target="/ppt/media/image2.png" Id="rId5" /></Relationships>
</file>

<file path=ppt/slides/_rels/slide14.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4.xml" Id="rId2" /><Relationship Type="http://schemas.openxmlformats.org/officeDocument/2006/relationships/image" Target="/ppt/media/image29.png" Id="rId3" /><Relationship Type="http://schemas.openxmlformats.org/officeDocument/2006/relationships/image" Target="/ppt/media/image19.png" Id="rId4" /><Relationship Type="http://schemas.openxmlformats.org/officeDocument/2006/relationships/image" Target="/ppt/media/image20.png" Id="rId5" /><Relationship Type="http://schemas.openxmlformats.org/officeDocument/2006/relationships/image" Target="/ppt/media/image2.png" Id="rId6" /></Relationships>
</file>

<file path=ppt/slides/_rels/slide15.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5.xml" Id="rId2" /><Relationship Type="http://schemas.openxmlformats.org/officeDocument/2006/relationships/image" Target="/ppt/media/image41.png" Id="rId3" /><Relationship Type="http://schemas.openxmlformats.org/officeDocument/2006/relationships/image" Target="/ppt/media/image36.png" Id="rId4" /><Relationship Type="http://schemas.openxmlformats.org/officeDocument/2006/relationships/image" Target="/ppt/media/image25.png" Id="rId5" /><Relationship Type="http://schemas.openxmlformats.org/officeDocument/2006/relationships/image" Target="/ppt/media/image2.png" Id="rId6" /></Relationships>
</file>

<file path=ppt/slides/_rels/slide16.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6.xml" Id="rId2" /><Relationship Type="http://schemas.openxmlformats.org/officeDocument/2006/relationships/image" Target="/ppt/media/image44.png" Id="rId3" /><Relationship Type="http://schemas.openxmlformats.org/officeDocument/2006/relationships/image" Target="/ppt/media/image34.png" Id="rId4" /><Relationship Type="http://schemas.openxmlformats.org/officeDocument/2006/relationships/image" Target="/ppt/media/image2.png" Id="rId5" /></Relationships>
</file>

<file path=ppt/slides/_rels/slide17.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7.xml" Id="rId2" /><Relationship Type="http://schemas.openxmlformats.org/officeDocument/2006/relationships/image" Target="/ppt/media/image31.png" Id="rId3" /><Relationship Type="http://schemas.openxmlformats.org/officeDocument/2006/relationships/image" Target="/ppt/media/image2.png" Id="rId4" /></Relationships>
</file>

<file path=ppt/slides/_rels/slide18.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8.xml" Id="rId2" /><Relationship Type="http://schemas.openxmlformats.org/officeDocument/2006/relationships/image" Target="/ppt/media/image35.png" Id="rId3" /><Relationship Type="http://schemas.openxmlformats.org/officeDocument/2006/relationships/image" Target="/ppt/media/image2.png" Id="rId4" /></Relationships>
</file>

<file path=ppt/slides/_rels/slide19.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19.xml" Id="rId2" /><Relationship Type="http://schemas.openxmlformats.org/officeDocument/2006/relationships/image" Target="/ppt/media/image58.png" Id="rId3" /><Relationship Type="http://schemas.openxmlformats.org/officeDocument/2006/relationships/image" Target="/ppt/media/image2.png" Id="rId4"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xml" Id="rId2" /><Relationship Type="http://schemas.openxmlformats.org/officeDocument/2006/relationships/image" Target="/ppt/media/image14.png" Id="rId3" /><Relationship Type="http://schemas.openxmlformats.org/officeDocument/2006/relationships/image" Target="/ppt/media/image2.png" Id="rId4" /></Relationships>
</file>

<file path=ppt/slides/_rels/slide20.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0.xml" Id="rId2" /><Relationship Type="http://schemas.openxmlformats.org/officeDocument/2006/relationships/image" Target="/ppt/media/image42.png" Id="rId3" /><Relationship Type="http://schemas.openxmlformats.org/officeDocument/2006/relationships/image" Target="/ppt/media/image37.png" Id="rId4" /><Relationship Type="http://schemas.openxmlformats.org/officeDocument/2006/relationships/image" Target="/ppt/media/image2.png" Id="rId5" /></Relationships>
</file>

<file path=ppt/slides/_rels/slide21.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1.xml" Id="rId2" /><Relationship Type="http://schemas.openxmlformats.org/officeDocument/2006/relationships/image" Target="/ppt/media/image30.png" Id="rId3" /><Relationship Type="http://schemas.openxmlformats.org/officeDocument/2006/relationships/image" Target="/ppt/media/image40.png" Id="rId4" /><Relationship Type="http://schemas.openxmlformats.org/officeDocument/2006/relationships/image" Target="/ppt/media/image43.png" Id="rId11" /><Relationship Type="http://schemas.openxmlformats.org/officeDocument/2006/relationships/image" Target="/ppt/media/image46.png" Id="rId10" /><Relationship Type="http://schemas.openxmlformats.org/officeDocument/2006/relationships/image" Target="/ppt/media/image2.png" Id="rId12" /><Relationship Type="http://schemas.openxmlformats.org/officeDocument/2006/relationships/image" Target="/ppt/media/image39.png" Id="rId9" /><Relationship Type="http://schemas.openxmlformats.org/officeDocument/2006/relationships/image" Target="/ppt/media/image38.png" Id="rId5" /><Relationship Type="http://schemas.openxmlformats.org/officeDocument/2006/relationships/image" Target="/ppt/media/image62.png" Id="rId6" /><Relationship Type="http://schemas.openxmlformats.org/officeDocument/2006/relationships/image" Target="/ppt/media/image50.png" Id="rId7" /><Relationship Type="http://schemas.openxmlformats.org/officeDocument/2006/relationships/image" Target="/ppt/media/image45.png" Id="rId8" /></Relationships>
</file>

<file path=ppt/slides/_rels/slide22.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2.xml" Id="rId2" /><Relationship Type="http://schemas.openxmlformats.org/officeDocument/2006/relationships/image" Target="/ppt/media/image56.png" Id="rId3" /><Relationship Type="http://schemas.openxmlformats.org/officeDocument/2006/relationships/image" Target="/ppt/media/image63.png" Id="rId4" /><Relationship Type="http://schemas.openxmlformats.org/officeDocument/2006/relationships/image" Target="/ppt/media/image48.png" Id="rId5" /><Relationship Type="http://schemas.openxmlformats.org/officeDocument/2006/relationships/image" Target="/ppt/media/image54.png" Id="rId6" /><Relationship Type="http://schemas.openxmlformats.org/officeDocument/2006/relationships/image" Target="/ppt/media/image2.png" Id="rId7" /></Relationships>
</file>

<file path=ppt/slides/_rels/slide23.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3.xml" Id="rId2" /><Relationship Type="http://schemas.openxmlformats.org/officeDocument/2006/relationships/image" Target="/ppt/media/image55.png" Id="rId3" /><Relationship Type="http://schemas.openxmlformats.org/officeDocument/2006/relationships/image" Target="/ppt/media/image51.png" Id="rId4" /><Relationship Type="http://schemas.openxmlformats.org/officeDocument/2006/relationships/image" Target="/ppt/media/image2.png" Id="rId5" /></Relationships>
</file>

<file path=ppt/slides/_rels/slide24.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4.xml" Id="rId2" /><Relationship Type="http://schemas.openxmlformats.org/officeDocument/2006/relationships/image" Target="/ppt/media/image68.png" Id="rId3" /><Relationship Type="http://schemas.openxmlformats.org/officeDocument/2006/relationships/image" Target="/ppt/media/image2.png" Id="rId4" /></Relationships>
</file>

<file path=ppt/slides/_rels/slide25.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5.xml" Id="rId2" /><Relationship Type="http://schemas.openxmlformats.org/officeDocument/2006/relationships/image" Target="/ppt/media/image60.png" Id="rId3" /><Relationship Type="http://schemas.openxmlformats.org/officeDocument/2006/relationships/image" Target="/ppt/media/image53.png" Id="rId4" /><Relationship Type="http://schemas.openxmlformats.org/officeDocument/2006/relationships/image" Target="/ppt/media/image2.png" Id="rId5" /></Relationships>
</file>

<file path=ppt/slides/_rels/slide26.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6.xml" Id="rId2" /><Relationship Type="http://schemas.openxmlformats.org/officeDocument/2006/relationships/image" Target="/ppt/media/image82.png" Id="rId3" /><Relationship Type="http://schemas.openxmlformats.org/officeDocument/2006/relationships/image" Target="/ppt/media/image52.png" Id="rId4" /><Relationship Type="http://schemas.openxmlformats.org/officeDocument/2006/relationships/image" Target="/ppt/media/image57.png" Id="rId5" /><Relationship Type="http://schemas.openxmlformats.org/officeDocument/2006/relationships/image" Target="/ppt/media/image2.png" Id="rId6" /></Relationships>
</file>

<file path=ppt/slides/_rels/slide27.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7.xml" Id="rId2" /><Relationship Type="http://schemas.openxmlformats.org/officeDocument/2006/relationships/image" Target="/ppt/media/image64.png" Id="rId3" /><Relationship Type="http://schemas.openxmlformats.org/officeDocument/2006/relationships/image" Target="/ppt/media/image61.png" Id="rId4" /><Relationship Type="http://schemas.openxmlformats.org/officeDocument/2006/relationships/image" Target="/ppt/media/image2.png" Id="rId5" /></Relationships>
</file>

<file path=ppt/slides/_rels/slide28.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8.xml" Id="rId2" /><Relationship Type="http://schemas.openxmlformats.org/officeDocument/2006/relationships/image" Target="/ppt/media/image69.png" Id="rId3" /><Relationship Type="http://schemas.openxmlformats.org/officeDocument/2006/relationships/image" Target="/ppt/media/image2.png" Id="rId4" /></Relationships>
</file>

<file path=ppt/slides/_rels/slide29.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29.xml" Id="rId2" /><Relationship Type="http://schemas.openxmlformats.org/officeDocument/2006/relationships/image" Target="/ppt/media/image66.png" Id="rId3" /><Relationship Type="http://schemas.openxmlformats.org/officeDocument/2006/relationships/image" Target="/ppt/media/image59.png" Id="rId4" /><Relationship Type="http://schemas.openxmlformats.org/officeDocument/2006/relationships/image" Target="/ppt/media/image65.png" Id="rId5" /><Relationship Type="http://schemas.openxmlformats.org/officeDocument/2006/relationships/image" Target="/ppt/media/image2.png" Id="rId6" /></Relationships>
</file>

<file path=ppt/slides/_rels/slide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3.xml" Id="rId2" /><Relationship Type="http://schemas.openxmlformats.org/officeDocument/2006/relationships/image" Target="/ppt/media/image13.png" Id="rId3" /><Relationship Type="http://schemas.openxmlformats.org/officeDocument/2006/relationships/image" Target="/ppt/media/image2.png" Id="rId4" /></Relationships>
</file>

<file path=ppt/slides/_rels/slide30.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30.xml" Id="rId2" /><Relationship Type="http://schemas.openxmlformats.org/officeDocument/2006/relationships/image" Target="/ppt/media/image70.png" Id="rId3" /><Relationship Type="http://schemas.openxmlformats.org/officeDocument/2006/relationships/image" Target="/ppt/media/image67.png" Id="rId4" /><Relationship Type="http://schemas.openxmlformats.org/officeDocument/2006/relationships/image" Target="/ppt/media/image2.png" Id="rId5" /></Relationships>
</file>

<file path=ppt/slides/_rels/slide31.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31.xml" Id="rId2" /><Relationship Type="http://schemas.openxmlformats.org/officeDocument/2006/relationships/image" Target="/ppt/media/image75.png" Id="rId3" /><Relationship Type="http://schemas.openxmlformats.org/officeDocument/2006/relationships/image" Target="/ppt/media/image2.png" Id="rId4" /></Relationships>
</file>

<file path=ppt/slides/_rels/slide32.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32.xml" Id="rId2" /><Relationship Type="http://schemas.openxmlformats.org/officeDocument/2006/relationships/image" Target="/ppt/media/image76.png" Id="rId3" /><Relationship Type="http://schemas.openxmlformats.org/officeDocument/2006/relationships/image" Target="/ppt/media/image71.png" Id="rId4" /><Relationship Type="http://schemas.openxmlformats.org/officeDocument/2006/relationships/image" Target="/ppt/media/image2.png" Id="rId5" /></Relationships>
</file>

<file path=ppt/slides/_rels/slide33.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33.xml" Id="rId2" /><Relationship Type="http://schemas.openxmlformats.org/officeDocument/2006/relationships/image" Target="/ppt/media/image77.png" Id="rId3" /><Relationship Type="http://schemas.openxmlformats.org/officeDocument/2006/relationships/image" Target="/ppt/media/image74.png" Id="rId4" /><Relationship Type="http://schemas.openxmlformats.org/officeDocument/2006/relationships/image" Target="/ppt/media/image78.png" Id="rId5" /><Relationship Type="http://schemas.openxmlformats.org/officeDocument/2006/relationships/image" Target="/ppt/media/image2.png" Id="rId6" /></Relationships>
</file>

<file path=ppt/slides/_rels/slide34.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34.xml" Id="rId2" /><Relationship Type="http://schemas.openxmlformats.org/officeDocument/2006/relationships/image" Target="/ppt/media/image72.png" Id="rId3" /><Relationship Type="http://schemas.openxmlformats.org/officeDocument/2006/relationships/image" Target="/ppt/media/image2.png" Id="rId4" /></Relationships>
</file>

<file path=ppt/slides/_rels/slide35.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35.xml" Id="rId2" /><Relationship Type="http://schemas.openxmlformats.org/officeDocument/2006/relationships/image" Target="/ppt/media/image73.jpg" Id="rId3" /><Relationship Type="http://schemas.openxmlformats.org/officeDocument/2006/relationships/image" Target="/ppt/media/image2.png" Id="rId4" /></Relationships>
</file>

<file path=ppt/slides/_rels/slide4.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notesSlide" Target="/ppt/notesSlides/notesSlide4.xml" Id="rId2" /><Relationship Type="http://schemas.openxmlformats.org/officeDocument/2006/relationships/image" Target="/ppt/media/image10.png" Id="rId3" /><Relationship Type="http://schemas.openxmlformats.org/officeDocument/2006/relationships/image" Target="/ppt/media/image8.png" Id="rId4" /><Relationship Type="http://schemas.openxmlformats.org/officeDocument/2006/relationships/image" Target="/ppt/media/image11.png" Id="rId5" /><Relationship Type="http://schemas.openxmlformats.org/officeDocument/2006/relationships/image" Target="/ppt/media/image2.png" Id="rId6" /></Relationships>
</file>

<file path=ppt/slides/_rels/slide5.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notesSlide" Target="/ppt/notesSlides/notesSlide5.xml" Id="rId2" /><Relationship Type="http://schemas.openxmlformats.org/officeDocument/2006/relationships/image" Target="/ppt/media/image81.png" Id="rId3" /><Relationship Type="http://schemas.openxmlformats.org/officeDocument/2006/relationships/image" Target="/ppt/media/image5.png" Id="rId4" /><Relationship Type="http://schemas.openxmlformats.org/officeDocument/2006/relationships/image" Target="/ppt/media/image6.png" Id="rId5" /><Relationship Type="http://schemas.openxmlformats.org/officeDocument/2006/relationships/image" Target="/ppt/media/image2.png" Id="rId6" /></Relationships>
</file>

<file path=ppt/slides/_rels/slide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6.xml" Id="rId2" /><Relationship Type="http://schemas.openxmlformats.org/officeDocument/2006/relationships/image" Target="/ppt/media/image16.png" Id="rId3" /><Relationship Type="http://schemas.openxmlformats.org/officeDocument/2006/relationships/image" Target="/ppt/media/image4.png" Id="rId4" /><Relationship Type="http://schemas.openxmlformats.org/officeDocument/2006/relationships/image" Target="/ppt/media/image7.png" Id="rId5" /><Relationship Type="http://schemas.openxmlformats.org/officeDocument/2006/relationships/image" Target="/ppt/media/image2.png" Id="rId6" /></Relationships>
</file>

<file path=ppt/slides/_rels/slide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7.xml" Id="rId2" /><Relationship Type="http://schemas.openxmlformats.org/officeDocument/2006/relationships/image" Target="/ppt/media/image17.png" Id="rId3" /><Relationship Type="http://schemas.openxmlformats.org/officeDocument/2006/relationships/image" Target="/ppt/media/image9.png" Id="rId4" /><Relationship Type="http://schemas.openxmlformats.org/officeDocument/2006/relationships/image" Target="/ppt/media/image2.png" Id="rId5" /></Relationships>
</file>

<file path=ppt/slides/_rels/slide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8.xml" Id="rId2" /><Relationship Type="http://schemas.openxmlformats.org/officeDocument/2006/relationships/image" Target="/ppt/media/image22.png" Id="rId3" /><Relationship Type="http://schemas.openxmlformats.org/officeDocument/2006/relationships/image" Target="/ppt/media/image2.png" Id="rId4" /></Relationships>
</file>

<file path=ppt/slides/_rels/slide9.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9.xml" Id="rId2" /><Relationship Type="http://schemas.openxmlformats.org/officeDocument/2006/relationships/image" Target="/ppt/media/image32.png" Id="rId3" /><Relationship Type="http://schemas.openxmlformats.org/officeDocument/2006/relationships/image" Target="/ppt/media/image12.png" Id="rId4" /><Relationship Type="http://schemas.openxmlformats.org/officeDocument/2006/relationships/image" Target="/ppt/media/image2.png" Id="rId5"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3"/>
          <p:cNvPicPr preferRelativeResize="0"/>
          <p:nvPr>
            <p:ph idx="2" type="pic"/>
          </p:nvPr>
        </p:nvPicPr>
        <p:blipFill rotWithShape="1">
          <a:blip r:embed="rId3">
            <a:alphaModFix/>
          </a:blip>
          <a:srcRect b="5615" l="0" r="0" t="5616"/>
          <a:stretch/>
        </p:blipFill>
        <p:spPr>
          <a:xfrm>
            <a:off x="0" y="0"/>
            <a:ext cx="9144000" cy="5175700"/>
          </a:xfrm>
          <a:prstGeom prst="rect">
            <a:avLst/>
          </a:prstGeom>
          <a:noFill/>
          <a:ln>
            <a:noFill/>
          </a:ln>
        </p:spPr>
      </p:pic>
      <p:sp>
        <p:nvSpPr>
          <p:cNvPr id="116" name="Google Shape;116;p13"/>
          <p:cNvSpPr txBox="1"/>
          <p:nvPr>
            <p:ph type="ctrTitle"/>
          </p:nvPr>
        </p:nvSpPr>
        <p:spPr>
          <a:xfrm>
            <a:off x="4334266" y="2483959"/>
            <a:ext cx="4183500" cy="2001900"/>
          </a:xfrm>
          <a:prstGeom prst="rect">
            <a:avLst/>
          </a:prstGeom>
          <a:solidFill>
            <a:srgbClr val="FFFFFF">
              <a:alpha val="46666"/>
            </a:srgbClr>
          </a:solid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i="0" lang="en-US" sz="4800">
                <a:solidFill>
                  <a:schemeClr val="lt1"/>
                </a:solidFill>
                <a:latin typeface="Roboto"/>
                <a:ea typeface="Roboto"/>
                <a:cs typeface="Roboto"/>
                <a:sym typeface="Roboto"/>
              </a:rPr>
              <a:t>MOVIES &amp; TV SHOWS </a:t>
            </a:r>
            <a:br>
              <a:rPr b="1" i="0" lang="en-US" sz="4800">
                <a:solidFill>
                  <a:schemeClr val="lt1"/>
                </a:solidFill>
                <a:latin typeface="Roboto"/>
                <a:ea typeface="Roboto"/>
                <a:cs typeface="Roboto"/>
                <a:sym typeface="Roboto"/>
              </a:rPr>
            </a:br>
            <a:r>
              <a:rPr b="1" i="0" lang="en-US" sz="2800">
                <a:solidFill>
                  <a:schemeClr val="lt1"/>
                </a:solidFill>
                <a:latin typeface="Roboto"/>
                <a:ea typeface="Roboto"/>
                <a:cs typeface="Roboto"/>
                <a:sym typeface="Roboto"/>
              </a:rPr>
              <a:t>CLUSTERING</a:t>
            </a:r>
            <a:endParaRPr b="0" sz="4000">
              <a:solidFill>
                <a:schemeClr val="lt1"/>
              </a:solidFill>
            </a:endParaRPr>
          </a:p>
        </p:txBody>
      </p:sp>
      <p:pic>
        <p:nvPicPr>
          <p:cNvPr id="117" name="Google Shape;117;p13"/>
          <p:cNvPicPr preferRelativeResize="0"/>
          <p:nvPr/>
        </p:nvPicPr>
        <p:blipFill rotWithShape="1">
          <a:blip r:embed="rId4">
            <a:alphaModFix/>
          </a:blip>
          <a:srcRect b="0" l="0" r="0" t="0"/>
          <a:stretch/>
        </p:blipFill>
        <p:spPr>
          <a:xfrm>
            <a:off x="521071" y="-1160730"/>
            <a:ext cx="7640032" cy="4297514"/>
          </a:xfrm>
          <a:prstGeom prst="rect">
            <a:avLst/>
          </a:prstGeom>
          <a:noFill/>
          <a:ln>
            <a:noFill/>
          </a:ln>
        </p:spPr>
      </p:pic>
      <p:sp>
        <p:nvSpPr>
          <p:cNvPr id="118" name="Google Shape;118;p13"/>
          <p:cNvSpPr txBox="1"/>
          <p:nvPr/>
        </p:nvSpPr>
        <p:spPr>
          <a:xfrm>
            <a:off x="6574386" y="4602480"/>
            <a:ext cx="2137200" cy="7695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lang="en-US" sz="3000">
                <a:solidFill>
                  <a:schemeClr val="lt1"/>
                </a:solidFill>
              </a:rPr>
              <a:t>T SUBAM</a:t>
            </a:r>
            <a:r>
              <a:rPr b="1" i="0" lang="en-US" sz="3000" u="none" cap="none" strike="noStrike">
                <a:solidFill>
                  <a:schemeClr val="lt1"/>
                </a:solidFill>
                <a:latin typeface="Arial"/>
                <a:ea typeface="Arial"/>
                <a:cs typeface="Arial"/>
                <a:sym typeface="Arial"/>
              </a:rPr>
              <a:t> </a:t>
            </a:r>
            <a:endParaRPr b="1"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pic>
        <p:nvPicPr>
          <p:cNvPr id="119" name="Google Shape;119;p13"/>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Watch A Wednesday | Netflix" id="224" name="Google Shape;224;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5" name="Google Shape;225;p22"/>
          <p:cNvSpPr txBox="1"/>
          <p:nvPr/>
        </p:nvSpPr>
        <p:spPr>
          <a:xfrm>
            <a:off x="60790" y="1845171"/>
            <a:ext cx="4023360" cy="2246769"/>
          </a:xfrm>
          <a:prstGeom prst="rect">
            <a:avLst/>
          </a:prstGeom>
          <a:solidFill>
            <a:srgbClr val="D8D8D8">
              <a:alpha val="31764"/>
            </a:srgbClr>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The top actor by the number of shows they appeared in is Anupam Kher, who appeared in 42 titles in the dataset.</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The second most popular actor is Shah Rukh Khan, who appeared in 35 shows.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Most of the top 10 actors have appeared in between 25-30 shows on Netflix.</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The top 10 actors are mostly from India, with the exception of Takahiro Sakurai and Yuki Kaji from the Japan.</a:t>
            </a:r>
            <a:endParaRPr/>
          </a:p>
        </p:txBody>
      </p:sp>
      <p:pic>
        <p:nvPicPr>
          <p:cNvPr id="226" name="Google Shape;226;p22"/>
          <p:cNvPicPr preferRelativeResize="0"/>
          <p:nvPr/>
        </p:nvPicPr>
        <p:blipFill rotWithShape="1">
          <a:blip r:embed="rId4">
            <a:alphaModFix/>
          </a:blip>
          <a:srcRect b="0" l="0" r="0" t="0"/>
          <a:stretch/>
        </p:blipFill>
        <p:spPr>
          <a:xfrm>
            <a:off x="4175589" y="1015603"/>
            <a:ext cx="4907621" cy="3112294"/>
          </a:xfrm>
          <a:prstGeom prst="rect">
            <a:avLst/>
          </a:prstGeom>
          <a:noFill/>
          <a:ln>
            <a:noFill/>
          </a:ln>
        </p:spPr>
      </p:pic>
      <p:sp>
        <p:nvSpPr>
          <p:cNvPr id="227" name="Google Shape;227;p22"/>
          <p:cNvSpPr txBox="1"/>
          <p:nvPr/>
        </p:nvSpPr>
        <p:spPr>
          <a:xfrm>
            <a:off x="60790" y="1198662"/>
            <a:ext cx="46329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Top 10 actors on Netflix</a:t>
            </a:r>
            <a:endParaRPr/>
          </a:p>
        </p:txBody>
      </p:sp>
      <p:pic>
        <p:nvPicPr>
          <p:cNvPr id="228" name="Google Shape;228;p22"/>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Anyone interested in making the animation for the Matrix Code? : r/matrix" id="233" name="Google Shape;233;p23"/>
          <p:cNvPicPr preferRelativeResize="0"/>
          <p:nvPr/>
        </p:nvPicPr>
        <p:blipFill rotWithShape="1">
          <a:blip r:embed="rId3">
            <a:alphaModFix/>
          </a:blip>
          <a:srcRect b="0" l="0" r="0" t="0"/>
          <a:stretch/>
        </p:blipFill>
        <p:spPr>
          <a:xfrm>
            <a:off x="0" y="9525"/>
            <a:ext cx="9144000" cy="5124450"/>
          </a:xfrm>
          <a:prstGeom prst="rect">
            <a:avLst/>
          </a:prstGeom>
          <a:noFill/>
          <a:ln>
            <a:noFill/>
          </a:ln>
        </p:spPr>
      </p:pic>
      <p:sp>
        <p:nvSpPr>
          <p:cNvPr id="234" name="Google Shape;234;p23"/>
          <p:cNvSpPr txBox="1"/>
          <p:nvPr/>
        </p:nvSpPr>
        <p:spPr>
          <a:xfrm>
            <a:off x="494640" y="1099602"/>
            <a:ext cx="4572000" cy="1169551"/>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The United States is by far the largest content producer of movies and TV shows in the dataset, with over 2500 titles contributing to 45% of all titles. The next highest content producing countries are India at 17.8%, the United Kingdom 7.68 % share in total.</a:t>
            </a:r>
            <a:endParaRPr b="0" i="0" sz="1400" u="none" cap="none" strike="noStrike">
              <a:solidFill>
                <a:schemeClr val="lt1"/>
              </a:solidFill>
              <a:latin typeface="Urbanist"/>
              <a:ea typeface="Urbanist"/>
              <a:cs typeface="Urbanist"/>
              <a:sym typeface="Urbanist"/>
            </a:endParaRPr>
          </a:p>
        </p:txBody>
      </p:sp>
      <p:pic>
        <p:nvPicPr>
          <p:cNvPr id="235" name="Google Shape;235;p23"/>
          <p:cNvPicPr preferRelativeResize="0"/>
          <p:nvPr/>
        </p:nvPicPr>
        <p:blipFill rotWithShape="1">
          <a:blip r:embed="rId4">
            <a:alphaModFix/>
          </a:blip>
          <a:srcRect b="0" l="0" r="0" t="0"/>
          <a:stretch/>
        </p:blipFill>
        <p:spPr>
          <a:xfrm>
            <a:off x="941070" y="2717684"/>
            <a:ext cx="7261860" cy="2278353"/>
          </a:xfrm>
          <a:prstGeom prst="rect">
            <a:avLst/>
          </a:prstGeom>
          <a:noFill/>
          <a:ln>
            <a:noFill/>
          </a:ln>
        </p:spPr>
      </p:pic>
      <p:pic>
        <p:nvPicPr>
          <p:cNvPr id="236" name="Google Shape;236;p23"/>
          <p:cNvPicPr preferRelativeResize="0"/>
          <p:nvPr/>
        </p:nvPicPr>
        <p:blipFill rotWithShape="1">
          <a:blip r:embed="rId5">
            <a:alphaModFix/>
          </a:blip>
          <a:srcRect b="0" l="0" r="0" t="0"/>
          <a:stretch/>
        </p:blipFill>
        <p:spPr>
          <a:xfrm>
            <a:off x="5561279" y="215682"/>
            <a:ext cx="2641651" cy="2346573"/>
          </a:xfrm>
          <a:prstGeom prst="rect">
            <a:avLst/>
          </a:prstGeom>
          <a:noFill/>
          <a:ln>
            <a:noFill/>
          </a:ln>
        </p:spPr>
      </p:pic>
      <p:sp>
        <p:nvSpPr>
          <p:cNvPr id="237" name="Google Shape;237;p23"/>
          <p:cNvSpPr txBox="1"/>
          <p:nvPr/>
        </p:nvSpPr>
        <p:spPr>
          <a:xfrm>
            <a:off x="433680" y="499999"/>
            <a:ext cx="46329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Content by Country</a:t>
            </a:r>
            <a:endParaRPr/>
          </a:p>
        </p:txBody>
      </p:sp>
      <p:pic>
        <p:nvPicPr>
          <p:cNvPr id="238" name="Google Shape;238;p23"/>
          <p:cNvPicPr preferRelativeResize="0"/>
          <p:nvPr/>
        </p:nvPicPr>
        <p:blipFill rotWithShape="1">
          <a:blip r:embed="rId6">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Cannes Film Festival Unveils Dates for 2024 Edition - Variety" id="243" name="Google Shape;243;p24"/>
          <p:cNvPicPr preferRelativeResize="0"/>
          <p:nvPr/>
        </p:nvPicPr>
        <p:blipFill rotWithShape="1">
          <a:blip r:embed="rId3">
            <a:alphaModFix/>
          </a:blip>
          <a:srcRect b="0" l="0" r="0" t="0"/>
          <a:stretch/>
        </p:blipFill>
        <p:spPr>
          <a:xfrm>
            <a:off x="4763" y="0"/>
            <a:ext cx="9136062" cy="5143500"/>
          </a:xfrm>
          <a:prstGeom prst="rect">
            <a:avLst/>
          </a:prstGeom>
          <a:noFill/>
          <a:ln>
            <a:noFill/>
          </a:ln>
        </p:spPr>
      </p:pic>
      <p:sp>
        <p:nvSpPr>
          <p:cNvPr id="244" name="Google Shape;244;p24"/>
          <p:cNvSpPr txBox="1"/>
          <p:nvPr/>
        </p:nvSpPr>
        <p:spPr>
          <a:xfrm>
            <a:off x="339090" y="862905"/>
            <a:ext cx="8374380" cy="1384995"/>
          </a:xfrm>
          <a:prstGeom prst="rect">
            <a:avLst/>
          </a:prstGeom>
          <a:solidFill>
            <a:srgbClr val="D8D8D8">
              <a:alpha val="31764"/>
            </a:srgbClr>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The number of release have significantly increased till 2020 but after 2020 and have dropped in 2021 as the data which we have is till 2020 and also in covid era there were few production units which could follow the covid suite.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Movie addition increased over the years but suddenly reduced in 2020 but TV show addition has increased over the year and hasn't seen decline until 2021</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More of the content is released in holiday season - October, November, December and January.</a:t>
            </a:r>
            <a:endParaRPr b="0" i="0" sz="1400" u="none" cap="none" strike="noStrike">
              <a:solidFill>
                <a:schemeClr val="lt1"/>
              </a:solidFill>
              <a:latin typeface="Urbanist"/>
              <a:ea typeface="Urbanist"/>
              <a:cs typeface="Urbanist"/>
              <a:sym typeface="Urbanist"/>
            </a:endParaRPr>
          </a:p>
        </p:txBody>
      </p:sp>
      <p:pic>
        <p:nvPicPr>
          <p:cNvPr id="245" name="Google Shape;245;p24"/>
          <p:cNvPicPr preferRelativeResize="0"/>
          <p:nvPr/>
        </p:nvPicPr>
        <p:blipFill rotWithShape="1">
          <a:blip r:embed="rId4">
            <a:alphaModFix/>
          </a:blip>
          <a:srcRect b="0" l="0" r="0" t="0"/>
          <a:stretch/>
        </p:blipFill>
        <p:spPr>
          <a:xfrm>
            <a:off x="106680" y="2377440"/>
            <a:ext cx="4419600" cy="2667000"/>
          </a:xfrm>
          <a:prstGeom prst="rect">
            <a:avLst/>
          </a:prstGeom>
          <a:noFill/>
          <a:ln>
            <a:noFill/>
          </a:ln>
        </p:spPr>
      </p:pic>
      <p:pic>
        <p:nvPicPr>
          <p:cNvPr id="246" name="Google Shape;246;p24"/>
          <p:cNvPicPr preferRelativeResize="0"/>
          <p:nvPr/>
        </p:nvPicPr>
        <p:blipFill rotWithShape="1">
          <a:blip r:embed="rId5">
            <a:alphaModFix/>
          </a:blip>
          <a:srcRect b="0" l="0" r="0" t="0"/>
          <a:stretch/>
        </p:blipFill>
        <p:spPr>
          <a:xfrm>
            <a:off x="4828564" y="2377440"/>
            <a:ext cx="4208756" cy="2667000"/>
          </a:xfrm>
          <a:prstGeom prst="rect">
            <a:avLst/>
          </a:prstGeom>
          <a:noFill/>
          <a:ln>
            <a:noFill/>
          </a:ln>
        </p:spPr>
      </p:pic>
      <p:sp>
        <p:nvSpPr>
          <p:cNvPr id="247" name="Google Shape;247;p24"/>
          <p:cNvSpPr txBox="1"/>
          <p:nvPr/>
        </p:nvSpPr>
        <p:spPr>
          <a:xfrm>
            <a:off x="326707" y="336470"/>
            <a:ext cx="46291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Date added</a:t>
            </a:r>
            <a:endParaRPr/>
          </a:p>
        </p:txBody>
      </p:sp>
      <p:pic>
        <p:nvPicPr>
          <p:cNvPr id="248" name="Google Shape;248;p24"/>
          <p:cNvPicPr preferRelativeResize="0"/>
          <p:nvPr/>
        </p:nvPicPr>
        <p:blipFill rotWithShape="1">
          <a:blip r:embed="rId6">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K.G.F: Chapter 2 Movie Review: A Thoroughly Satisfying Masssterpiece That  Travels At 1000 Bullets Per Minute" id="253" name="Google Shape;253;p25"/>
          <p:cNvPicPr preferRelativeResize="0"/>
          <p:nvPr/>
        </p:nvPicPr>
        <p:blipFill rotWithShape="1">
          <a:blip r:embed="rId3">
            <a:alphaModFix/>
          </a:blip>
          <a:srcRect b="0" l="0" r="0" t="0"/>
          <a:stretch/>
        </p:blipFill>
        <p:spPr>
          <a:xfrm>
            <a:off x="0" y="-1"/>
            <a:ext cx="9144000" cy="5143501"/>
          </a:xfrm>
          <a:prstGeom prst="rect">
            <a:avLst/>
          </a:prstGeom>
          <a:noFill/>
          <a:ln>
            <a:noFill/>
          </a:ln>
        </p:spPr>
      </p:pic>
      <p:sp>
        <p:nvSpPr>
          <p:cNvPr id="254" name="Google Shape;254;p25"/>
          <p:cNvSpPr txBox="1"/>
          <p:nvPr/>
        </p:nvSpPr>
        <p:spPr>
          <a:xfrm>
            <a:off x="567690" y="924342"/>
            <a:ext cx="6096000" cy="954107"/>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We see a slow start for Netflix over several years , maybe Netflix was a small company back then. Things begin to pick up in 2015 and then there is a rapid increase from 2016. This rapid growth in contents on their platform which signifies there may be more investment and licensing deals</a:t>
            </a:r>
            <a:endParaRPr b="0" i="0" sz="1400" u="none" cap="none" strike="noStrike">
              <a:solidFill>
                <a:schemeClr val="lt1"/>
              </a:solidFill>
              <a:latin typeface="Urbanist"/>
              <a:ea typeface="Urbanist"/>
              <a:cs typeface="Urbanist"/>
              <a:sym typeface="Urbanist"/>
            </a:endParaRPr>
          </a:p>
        </p:txBody>
      </p:sp>
      <p:pic>
        <p:nvPicPr>
          <p:cNvPr id="255" name="Google Shape;255;p25"/>
          <p:cNvPicPr preferRelativeResize="0"/>
          <p:nvPr/>
        </p:nvPicPr>
        <p:blipFill rotWithShape="1">
          <a:blip r:embed="rId4">
            <a:alphaModFix/>
          </a:blip>
          <a:srcRect b="0" l="0" r="0" t="0"/>
          <a:stretch/>
        </p:blipFill>
        <p:spPr>
          <a:xfrm>
            <a:off x="567690" y="2091928"/>
            <a:ext cx="8008620" cy="2964180"/>
          </a:xfrm>
          <a:prstGeom prst="rect">
            <a:avLst/>
          </a:prstGeom>
          <a:noFill/>
          <a:ln>
            <a:noFill/>
          </a:ln>
        </p:spPr>
      </p:pic>
      <p:sp>
        <p:nvSpPr>
          <p:cNvPr id="256" name="Google Shape;256;p25"/>
          <p:cNvSpPr txBox="1"/>
          <p:nvPr/>
        </p:nvSpPr>
        <p:spPr>
          <a:xfrm>
            <a:off x="567690" y="249198"/>
            <a:ext cx="46329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Release Year</a:t>
            </a:r>
            <a:endParaRPr/>
          </a:p>
        </p:txBody>
      </p:sp>
      <p:pic>
        <p:nvPicPr>
          <p:cNvPr id="257" name="Google Shape;257;p25"/>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154 Of The Best PG-13 Action Movies | Bored Panda" id="262" name="Google Shape;262;p26"/>
          <p:cNvPicPr preferRelativeResize="0"/>
          <p:nvPr/>
        </p:nvPicPr>
        <p:blipFill rotWithShape="1">
          <a:blip r:embed="rId3">
            <a:alphaModFix/>
          </a:blip>
          <a:srcRect b="0" l="0" r="0" t="0"/>
          <a:stretch/>
        </p:blipFill>
        <p:spPr>
          <a:xfrm>
            <a:off x="0" y="-3924"/>
            <a:ext cx="9144000" cy="5147424"/>
          </a:xfrm>
          <a:prstGeom prst="rect">
            <a:avLst/>
          </a:prstGeom>
          <a:noFill/>
          <a:ln>
            <a:noFill/>
          </a:ln>
        </p:spPr>
      </p:pic>
      <p:sp>
        <p:nvSpPr>
          <p:cNvPr id="263" name="Google Shape;263;p26"/>
          <p:cNvSpPr txBox="1"/>
          <p:nvPr/>
        </p:nvSpPr>
        <p:spPr>
          <a:xfrm>
            <a:off x="272841" y="839332"/>
            <a:ext cx="7178040" cy="1600438"/>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Most of the contents got ratings like:</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TV-MA (For Mature Audiences)</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TV-14 ( May be unsuitable for children under 14 )</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TV-PG ( Parental Guidance Suggested )</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NR ( Not Rated )</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We also observe that some ratings are only applicable to Movies. The most common rating for both Movies &amp; TV Shows are Mature audience and under 14 years</a:t>
            </a:r>
            <a:endParaRPr b="0" i="0" sz="1400" u="none" cap="none" strike="noStrike">
              <a:solidFill>
                <a:schemeClr val="lt1"/>
              </a:solidFill>
              <a:latin typeface="Urbanist"/>
              <a:ea typeface="Urbanist"/>
              <a:cs typeface="Urbanist"/>
              <a:sym typeface="Urbanist"/>
            </a:endParaRPr>
          </a:p>
        </p:txBody>
      </p:sp>
      <p:pic>
        <p:nvPicPr>
          <p:cNvPr id="264" name="Google Shape;264;p26"/>
          <p:cNvPicPr preferRelativeResize="0"/>
          <p:nvPr/>
        </p:nvPicPr>
        <p:blipFill rotWithShape="1">
          <a:blip r:embed="rId4">
            <a:alphaModFix/>
          </a:blip>
          <a:srcRect b="0" l="0" r="0" t="0"/>
          <a:stretch/>
        </p:blipFill>
        <p:spPr>
          <a:xfrm>
            <a:off x="272841" y="2703730"/>
            <a:ext cx="5975559" cy="2321480"/>
          </a:xfrm>
          <a:prstGeom prst="rect">
            <a:avLst/>
          </a:prstGeom>
          <a:noFill/>
          <a:ln>
            <a:noFill/>
          </a:ln>
        </p:spPr>
      </p:pic>
      <p:pic>
        <p:nvPicPr>
          <p:cNvPr id="265" name="Google Shape;265;p26"/>
          <p:cNvPicPr preferRelativeResize="0"/>
          <p:nvPr/>
        </p:nvPicPr>
        <p:blipFill rotWithShape="1">
          <a:blip r:embed="rId5">
            <a:alphaModFix/>
          </a:blip>
          <a:srcRect b="0" l="0" r="0" t="0"/>
          <a:stretch/>
        </p:blipFill>
        <p:spPr>
          <a:xfrm>
            <a:off x="6500286" y="2703730"/>
            <a:ext cx="2370873" cy="2321480"/>
          </a:xfrm>
          <a:prstGeom prst="rect">
            <a:avLst/>
          </a:prstGeom>
          <a:noFill/>
          <a:ln>
            <a:noFill/>
          </a:ln>
        </p:spPr>
      </p:pic>
      <p:sp>
        <p:nvSpPr>
          <p:cNvPr id="266" name="Google Shape;266;p26"/>
          <p:cNvSpPr txBox="1"/>
          <p:nvPr/>
        </p:nvSpPr>
        <p:spPr>
          <a:xfrm>
            <a:off x="272841" y="186872"/>
            <a:ext cx="46329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Rating</a:t>
            </a:r>
            <a:endParaRPr b="0" i="0" sz="2400" u="none" cap="none" strike="noStrike">
              <a:solidFill>
                <a:srgbClr val="000000"/>
              </a:solidFill>
              <a:latin typeface="Arial"/>
              <a:ea typeface="Arial"/>
              <a:cs typeface="Arial"/>
              <a:sym typeface="Arial"/>
            </a:endParaRPr>
          </a:p>
        </p:txBody>
      </p:sp>
      <p:pic>
        <p:nvPicPr>
          <p:cNvPr id="267" name="Google Shape;267;p26"/>
          <p:cNvPicPr preferRelativeResize="0"/>
          <p:nvPr/>
        </p:nvPicPr>
        <p:blipFill rotWithShape="1">
          <a:blip r:embed="rId6">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A Stranger Things animated series is coming to Netflix - Culture - Images" id="272" name="Google Shape;272;p27"/>
          <p:cNvPicPr preferRelativeResize="0"/>
          <p:nvPr/>
        </p:nvPicPr>
        <p:blipFill rotWithShape="1">
          <a:blip r:embed="rId3">
            <a:alphaModFix/>
          </a:blip>
          <a:srcRect b="0" l="0" r="0" t="0"/>
          <a:stretch/>
        </p:blipFill>
        <p:spPr>
          <a:xfrm>
            <a:off x="0" y="-3120"/>
            <a:ext cx="9138458" cy="5146620"/>
          </a:xfrm>
          <a:prstGeom prst="rect">
            <a:avLst/>
          </a:prstGeom>
          <a:noFill/>
          <a:ln>
            <a:noFill/>
          </a:ln>
        </p:spPr>
      </p:pic>
      <p:sp>
        <p:nvSpPr>
          <p:cNvPr id="273" name="Google Shape;273;p27"/>
          <p:cNvSpPr txBox="1"/>
          <p:nvPr/>
        </p:nvSpPr>
        <p:spPr>
          <a:xfrm>
            <a:off x="281940" y="832664"/>
            <a:ext cx="6995160" cy="954107"/>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Urbanist"/>
                <a:ea typeface="Urbanist"/>
                <a:cs typeface="Urbanist"/>
                <a:sym typeface="Urbanist"/>
              </a:rPr>
              <a:t>Duration of TV shows have been mentioned in the form of seasons. Most of the Tv Shows last for 1 or 2 seasons, it is rare for a show to have more than 5 seasons.</a:t>
            </a:r>
            <a:endParaRPr/>
          </a:p>
          <a:p>
            <a:pPr indent="0" lvl="0" marL="0" marR="0" rtl="0" algn="l">
              <a:lnSpc>
                <a:spcPct val="100000"/>
              </a:lnSpc>
              <a:spcBef>
                <a:spcPts val="0"/>
              </a:spcBef>
              <a:spcAft>
                <a:spcPts val="0"/>
              </a:spcAft>
              <a:buNone/>
            </a:pPr>
            <a:r>
              <a:t/>
            </a:r>
            <a:endParaRPr b="0" i="0" sz="1400" u="none" cap="none" strike="noStrike">
              <a:solidFill>
                <a:srgbClr val="D5D5D5"/>
              </a:solidFill>
              <a:latin typeface="Urbanist"/>
              <a:ea typeface="Urbanist"/>
              <a:cs typeface="Urbanist"/>
              <a:sym typeface="Urbanist"/>
            </a:endParaRPr>
          </a:p>
          <a:p>
            <a:pPr indent="0" lvl="0" marL="0" marR="0" rtl="0" algn="l">
              <a:lnSpc>
                <a:spcPct val="100000"/>
              </a:lnSpc>
              <a:spcBef>
                <a:spcPts val="0"/>
              </a:spcBef>
              <a:spcAft>
                <a:spcPts val="0"/>
              </a:spcAft>
              <a:buNone/>
            </a:pPr>
            <a:r>
              <a:rPr b="0" i="0" lang="en-US" sz="1400" u="none" cap="none" strike="noStrike">
                <a:solidFill>
                  <a:srgbClr val="D5D5D5"/>
                </a:solidFill>
                <a:latin typeface="Urbanist"/>
                <a:ea typeface="Urbanist"/>
                <a:cs typeface="Urbanist"/>
                <a:sym typeface="Urbanist"/>
              </a:rPr>
              <a:t>Most of the movies last for 90 to 120 minutes.</a:t>
            </a:r>
            <a:endParaRPr b="0" i="0" sz="1400" u="none" cap="none" strike="noStrike">
              <a:solidFill>
                <a:srgbClr val="D5D5D5"/>
              </a:solidFill>
              <a:latin typeface="Urbanist"/>
              <a:ea typeface="Urbanist"/>
              <a:cs typeface="Urbanist"/>
              <a:sym typeface="Urbanist"/>
            </a:endParaRPr>
          </a:p>
        </p:txBody>
      </p:sp>
      <p:sp>
        <p:nvSpPr>
          <p:cNvPr id="274" name="Google Shape;274;p27"/>
          <p:cNvSpPr txBox="1"/>
          <p:nvPr/>
        </p:nvSpPr>
        <p:spPr>
          <a:xfrm>
            <a:off x="160020" y="243251"/>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Duration of Content</a:t>
            </a:r>
            <a:endParaRPr b="1" i="0" sz="2800" u="none" cap="none" strike="noStrike">
              <a:solidFill>
                <a:schemeClr val="lt1"/>
              </a:solidFill>
              <a:latin typeface="Urbanist"/>
              <a:ea typeface="Urbanist"/>
              <a:cs typeface="Urbanist"/>
              <a:sym typeface="Urbanist"/>
            </a:endParaRPr>
          </a:p>
        </p:txBody>
      </p:sp>
      <p:pic>
        <p:nvPicPr>
          <p:cNvPr id="275" name="Google Shape;275;p27"/>
          <p:cNvPicPr preferRelativeResize="0"/>
          <p:nvPr/>
        </p:nvPicPr>
        <p:blipFill rotWithShape="1">
          <a:blip r:embed="rId4">
            <a:alphaModFix/>
          </a:blip>
          <a:srcRect b="0" l="0" r="0" t="0"/>
          <a:stretch/>
        </p:blipFill>
        <p:spPr>
          <a:xfrm>
            <a:off x="102871" y="2476992"/>
            <a:ext cx="4469130" cy="2504165"/>
          </a:xfrm>
          <a:prstGeom prst="rect">
            <a:avLst/>
          </a:prstGeom>
          <a:noFill/>
          <a:ln>
            <a:noFill/>
          </a:ln>
        </p:spPr>
      </p:pic>
      <p:pic>
        <p:nvPicPr>
          <p:cNvPr id="276" name="Google Shape;276;p27"/>
          <p:cNvPicPr preferRelativeResize="0"/>
          <p:nvPr/>
        </p:nvPicPr>
        <p:blipFill rotWithShape="1">
          <a:blip r:embed="rId5">
            <a:alphaModFix/>
          </a:blip>
          <a:srcRect b="0" l="0" r="0" t="0"/>
          <a:stretch/>
        </p:blipFill>
        <p:spPr>
          <a:xfrm>
            <a:off x="4636162" y="2478099"/>
            <a:ext cx="4404967" cy="2503058"/>
          </a:xfrm>
          <a:prstGeom prst="rect">
            <a:avLst/>
          </a:prstGeom>
          <a:noFill/>
          <a:ln>
            <a:noFill/>
          </a:ln>
        </p:spPr>
      </p:pic>
      <p:pic>
        <p:nvPicPr>
          <p:cNvPr id="277" name="Google Shape;277;p27"/>
          <p:cNvPicPr preferRelativeResize="0"/>
          <p:nvPr/>
        </p:nvPicPr>
        <p:blipFill rotWithShape="1">
          <a:blip r:embed="rId6">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Money Heist S5: Professor and gang bow out in style- The New Indian Express" id="282" name="Google Shape;282;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3" name="Google Shape;283;p28"/>
          <p:cNvSpPr txBox="1"/>
          <p:nvPr/>
        </p:nvSpPr>
        <p:spPr>
          <a:xfrm>
            <a:off x="468630" y="882521"/>
            <a:ext cx="195834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D5D5D5"/>
                </a:solidFill>
                <a:latin typeface="Urbanist"/>
                <a:ea typeface="Urbanist"/>
                <a:cs typeface="Urbanist"/>
                <a:sym typeface="Urbanist"/>
              </a:rPr>
              <a:t>Top Genres</a:t>
            </a:r>
            <a:endParaRPr/>
          </a:p>
        </p:txBody>
      </p:sp>
      <p:pic>
        <p:nvPicPr>
          <p:cNvPr id="284" name="Google Shape;284;p28"/>
          <p:cNvPicPr preferRelativeResize="0"/>
          <p:nvPr/>
        </p:nvPicPr>
        <p:blipFill rotWithShape="1">
          <a:blip r:embed="rId4">
            <a:alphaModFix/>
          </a:blip>
          <a:srcRect b="0" l="0" r="0" t="0"/>
          <a:stretch/>
        </p:blipFill>
        <p:spPr>
          <a:xfrm>
            <a:off x="2941320" y="882521"/>
            <a:ext cx="6073140" cy="3595161"/>
          </a:xfrm>
          <a:prstGeom prst="rect">
            <a:avLst/>
          </a:prstGeom>
          <a:noFill/>
          <a:ln>
            <a:noFill/>
          </a:ln>
        </p:spPr>
      </p:pic>
      <p:sp>
        <p:nvSpPr>
          <p:cNvPr id="285" name="Google Shape;285;p28"/>
          <p:cNvSpPr txBox="1"/>
          <p:nvPr/>
        </p:nvSpPr>
        <p:spPr>
          <a:xfrm>
            <a:off x="373380" y="1539805"/>
            <a:ext cx="2148840" cy="2462213"/>
          </a:xfrm>
          <a:prstGeom prst="rect">
            <a:avLst/>
          </a:prstGeom>
          <a:solidFill>
            <a:srgbClr val="D8D8D8">
              <a:alpha val="31764"/>
            </a:srgbClr>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Highest number of genre belong from International movies, Dramas, Comedies respectively.</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Least number of genre belong from Classic &amp; cult TV, TV Thriller, Stand-Up comedy and TV shows.</a:t>
            </a:r>
            <a:endParaRPr/>
          </a:p>
        </p:txBody>
      </p:sp>
      <p:pic>
        <p:nvPicPr>
          <p:cNvPr id="286" name="Google Shape;286;p28"/>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2" name="Google Shape;292;p29"/>
          <p:cNvSpPr txBox="1"/>
          <p:nvPr/>
        </p:nvSpPr>
        <p:spPr>
          <a:xfrm>
            <a:off x="1275035" y="441570"/>
            <a:ext cx="3440400" cy="42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4000" u="none" cap="none" strike="noStrike">
                <a:solidFill>
                  <a:schemeClr val="lt1"/>
                </a:solidFill>
                <a:latin typeface="Oswald"/>
                <a:ea typeface="Oswald"/>
                <a:cs typeface="Oswald"/>
                <a:sym typeface="Oswald"/>
              </a:rPr>
              <a:t>Preprocessing</a:t>
            </a:r>
            <a:endParaRPr/>
          </a:p>
        </p:txBody>
      </p:sp>
      <p:grpSp>
        <p:nvGrpSpPr>
          <p:cNvPr id="293" name="Google Shape;293;p29"/>
          <p:cNvGrpSpPr/>
          <p:nvPr/>
        </p:nvGrpSpPr>
        <p:grpSpPr>
          <a:xfrm>
            <a:off x="1652710" y="963679"/>
            <a:ext cx="7179944" cy="3743935"/>
            <a:chOff x="889635" y="1149326"/>
            <a:chExt cx="7364730" cy="3691889"/>
          </a:xfrm>
        </p:grpSpPr>
        <p:grpSp>
          <p:nvGrpSpPr>
            <p:cNvPr id="294" name="Google Shape;294;p29"/>
            <p:cNvGrpSpPr/>
            <p:nvPr/>
          </p:nvGrpSpPr>
          <p:grpSpPr>
            <a:xfrm>
              <a:off x="889635" y="1283948"/>
              <a:ext cx="7364730" cy="3539278"/>
              <a:chOff x="889635" y="1282514"/>
              <a:chExt cx="7364730" cy="3539278"/>
            </a:xfrm>
          </p:grpSpPr>
          <p:cxnSp>
            <p:nvCxnSpPr>
              <p:cNvPr id="295" name="Google Shape;295;p29"/>
              <p:cNvCxnSpPr/>
              <p:nvPr/>
            </p:nvCxnSpPr>
            <p:spPr>
              <a:xfrm>
                <a:off x="1140941" y="3034684"/>
                <a:ext cx="7113424" cy="0"/>
              </a:xfrm>
              <a:prstGeom prst="straightConnector1">
                <a:avLst/>
              </a:prstGeom>
              <a:noFill/>
              <a:ln cap="flat" cmpd="sng" w="28575">
                <a:solidFill>
                  <a:srgbClr val="A5B7C6"/>
                </a:solidFill>
                <a:prstDash val="solid"/>
                <a:round/>
                <a:headEnd len="sm" w="sm" type="none"/>
                <a:tailEnd len="med" w="med" type="triangle"/>
              </a:ln>
            </p:spPr>
          </p:cxnSp>
          <p:grpSp>
            <p:nvGrpSpPr>
              <p:cNvPr id="296" name="Google Shape;296;p29"/>
              <p:cNvGrpSpPr/>
              <p:nvPr/>
            </p:nvGrpSpPr>
            <p:grpSpPr>
              <a:xfrm>
                <a:off x="889635" y="1282514"/>
                <a:ext cx="1524952" cy="2247745"/>
                <a:chOff x="3530532" y="1496185"/>
                <a:chExt cx="323430" cy="463587"/>
              </a:xfrm>
            </p:grpSpPr>
            <p:grpSp>
              <p:nvGrpSpPr>
                <p:cNvPr id="297" name="Google Shape;297;p29"/>
                <p:cNvGrpSpPr/>
                <p:nvPr/>
              </p:nvGrpSpPr>
              <p:grpSpPr>
                <a:xfrm>
                  <a:off x="3567462" y="1496185"/>
                  <a:ext cx="286500" cy="361376"/>
                  <a:chOff x="3567462" y="1496185"/>
                  <a:chExt cx="286500" cy="361376"/>
                </a:xfrm>
              </p:grpSpPr>
              <p:cxnSp>
                <p:nvCxnSpPr>
                  <p:cNvPr id="298" name="Google Shape;298;p29"/>
                  <p:cNvCxnSpPr/>
                  <p:nvPr/>
                </p:nvCxnSpPr>
                <p:spPr>
                  <a:xfrm rot="10800000">
                    <a:off x="3626630"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299" name="Google Shape;299;p2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0" name="Google Shape;300;p2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29"/>
              <p:cNvGrpSpPr/>
              <p:nvPr/>
            </p:nvGrpSpPr>
            <p:grpSpPr>
              <a:xfrm>
                <a:off x="2266712" y="2692290"/>
                <a:ext cx="1527380" cy="2054383"/>
                <a:chOff x="3891569" y="1779209"/>
                <a:chExt cx="323945" cy="423707"/>
              </a:xfrm>
            </p:grpSpPr>
            <p:grpSp>
              <p:nvGrpSpPr>
                <p:cNvPr id="302" name="Google Shape;302;p29"/>
                <p:cNvGrpSpPr/>
                <p:nvPr/>
              </p:nvGrpSpPr>
              <p:grpSpPr>
                <a:xfrm>
                  <a:off x="3929014" y="1881638"/>
                  <a:ext cx="286500" cy="321278"/>
                  <a:chOff x="3929014" y="1881638"/>
                  <a:chExt cx="286500" cy="321278"/>
                </a:xfrm>
              </p:grpSpPr>
              <p:cxnSp>
                <p:nvCxnSpPr>
                  <p:cNvPr id="303" name="Google Shape;303;p29"/>
                  <p:cNvCxnSpPr/>
                  <p:nvPr/>
                </p:nvCxnSpPr>
                <p:spPr>
                  <a:xfrm rot="10800000">
                    <a:off x="3988388" y="1881638"/>
                    <a:ext cx="0" cy="291900"/>
                  </a:xfrm>
                  <a:prstGeom prst="straightConnector1">
                    <a:avLst/>
                  </a:prstGeom>
                  <a:noFill/>
                  <a:ln cap="flat" cmpd="sng" w="28575">
                    <a:solidFill>
                      <a:srgbClr val="A5B7C6"/>
                    </a:solidFill>
                    <a:prstDash val="solid"/>
                    <a:round/>
                    <a:headEnd len="sm" w="sm" type="none"/>
                    <a:tailEnd len="sm" w="sm" type="none"/>
                  </a:ln>
                </p:spPr>
              </p:cxnSp>
              <p:sp>
                <p:nvSpPr>
                  <p:cNvPr id="304" name="Google Shape;304;p2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 name="Google Shape;305;p2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 name="Google Shape;306;p29"/>
              <p:cNvGrpSpPr/>
              <p:nvPr/>
            </p:nvGrpSpPr>
            <p:grpSpPr>
              <a:xfrm>
                <a:off x="3643789" y="1315949"/>
                <a:ext cx="1531044" cy="2247745"/>
                <a:chOff x="4252606" y="1496185"/>
                <a:chExt cx="324722" cy="463587"/>
              </a:xfrm>
            </p:grpSpPr>
            <p:grpSp>
              <p:nvGrpSpPr>
                <p:cNvPr id="307" name="Google Shape;307;p29"/>
                <p:cNvGrpSpPr/>
                <p:nvPr/>
              </p:nvGrpSpPr>
              <p:grpSpPr>
                <a:xfrm>
                  <a:off x="4290828" y="1496185"/>
                  <a:ext cx="286500" cy="361376"/>
                  <a:chOff x="4290828" y="1496185"/>
                  <a:chExt cx="286500" cy="361376"/>
                </a:xfrm>
              </p:grpSpPr>
              <p:cxnSp>
                <p:nvCxnSpPr>
                  <p:cNvPr id="308" name="Google Shape;308;p29"/>
                  <p:cNvCxnSpPr/>
                  <p:nvPr/>
                </p:nvCxnSpPr>
                <p:spPr>
                  <a:xfrm rot="10800000">
                    <a:off x="4349995"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309" name="Google Shape;309;p2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0" name="Google Shape;310;p2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 name="Google Shape;311;p29"/>
              <p:cNvGrpSpPr/>
              <p:nvPr/>
            </p:nvGrpSpPr>
            <p:grpSpPr>
              <a:xfrm>
                <a:off x="5020866" y="2692290"/>
                <a:ext cx="1533806" cy="2129502"/>
                <a:chOff x="4613643" y="1763716"/>
                <a:chExt cx="325308" cy="439200"/>
              </a:xfrm>
            </p:grpSpPr>
            <p:grpSp>
              <p:nvGrpSpPr>
                <p:cNvPr id="312" name="Google Shape;312;p29"/>
                <p:cNvGrpSpPr/>
                <p:nvPr/>
              </p:nvGrpSpPr>
              <p:grpSpPr>
                <a:xfrm>
                  <a:off x="4652451" y="1879538"/>
                  <a:ext cx="286500" cy="323378"/>
                  <a:chOff x="4652451" y="1879538"/>
                  <a:chExt cx="286500" cy="323378"/>
                </a:xfrm>
              </p:grpSpPr>
              <p:cxnSp>
                <p:nvCxnSpPr>
                  <p:cNvPr id="313" name="Google Shape;313;p29"/>
                  <p:cNvCxnSpPr/>
                  <p:nvPr/>
                </p:nvCxnSpPr>
                <p:spPr>
                  <a:xfrm rot="10800000">
                    <a:off x="4707486" y="1879538"/>
                    <a:ext cx="0" cy="294000"/>
                  </a:xfrm>
                  <a:prstGeom prst="straightConnector1">
                    <a:avLst/>
                  </a:prstGeom>
                  <a:noFill/>
                  <a:ln cap="flat" cmpd="sng" w="28575">
                    <a:solidFill>
                      <a:srgbClr val="A5B7C6"/>
                    </a:solidFill>
                    <a:prstDash val="solid"/>
                    <a:round/>
                    <a:headEnd len="sm" w="sm" type="none"/>
                    <a:tailEnd len="sm" w="sm" type="none"/>
                  </a:ln>
                </p:spPr>
              </p:cxnSp>
              <p:sp>
                <p:nvSpPr>
                  <p:cNvPr id="314" name="Google Shape;314;p2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2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 name="Google Shape;316;p29"/>
              <p:cNvGrpSpPr/>
              <p:nvPr/>
            </p:nvGrpSpPr>
            <p:grpSpPr>
              <a:xfrm>
                <a:off x="6368990" y="1355111"/>
                <a:ext cx="1531039" cy="2247745"/>
                <a:chOff x="4252607" y="1496185"/>
                <a:chExt cx="324721" cy="463587"/>
              </a:xfrm>
            </p:grpSpPr>
            <p:grpSp>
              <p:nvGrpSpPr>
                <p:cNvPr id="317" name="Google Shape;317;p29"/>
                <p:cNvGrpSpPr/>
                <p:nvPr/>
              </p:nvGrpSpPr>
              <p:grpSpPr>
                <a:xfrm>
                  <a:off x="4290828" y="1496185"/>
                  <a:ext cx="286500" cy="361376"/>
                  <a:chOff x="4290828" y="1496185"/>
                  <a:chExt cx="286500" cy="361376"/>
                </a:xfrm>
              </p:grpSpPr>
              <p:cxnSp>
                <p:nvCxnSpPr>
                  <p:cNvPr id="318" name="Google Shape;318;p29"/>
                  <p:cNvCxnSpPr/>
                  <p:nvPr/>
                </p:nvCxnSpPr>
                <p:spPr>
                  <a:xfrm rot="10800000">
                    <a:off x="4349995"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319" name="Google Shape;319;p2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29"/>
                <p:cNvSpPr/>
                <p:nvPr/>
              </p:nvSpPr>
              <p:spPr>
                <a:xfrm>
                  <a:off x="4252607"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1" name="Google Shape;321;p29"/>
            <p:cNvGrpSpPr/>
            <p:nvPr/>
          </p:nvGrpSpPr>
          <p:grpSpPr>
            <a:xfrm>
              <a:off x="889635" y="1197829"/>
              <a:ext cx="7364730" cy="3623963"/>
              <a:chOff x="889635" y="1197829"/>
              <a:chExt cx="7364730" cy="3623963"/>
            </a:xfrm>
          </p:grpSpPr>
          <p:cxnSp>
            <p:nvCxnSpPr>
              <p:cNvPr id="322" name="Google Shape;322;p29"/>
              <p:cNvCxnSpPr/>
              <p:nvPr/>
            </p:nvCxnSpPr>
            <p:spPr>
              <a:xfrm>
                <a:off x="1140941" y="3034684"/>
                <a:ext cx="7113424" cy="0"/>
              </a:xfrm>
              <a:prstGeom prst="straightConnector1">
                <a:avLst/>
              </a:prstGeom>
              <a:noFill/>
              <a:ln cap="flat" cmpd="sng" w="28575">
                <a:solidFill>
                  <a:srgbClr val="A5B7C6"/>
                </a:solidFill>
                <a:prstDash val="solid"/>
                <a:round/>
                <a:headEnd len="sm" w="sm" type="none"/>
                <a:tailEnd len="med" w="med" type="triangle"/>
              </a:ln>
            </p:spPr>
          </p:cxnSp>
          <p:grpSp>
            <p:nvGrpSpPr>
              <p:cNvPr id="323" name="Google Shape;323;p29"/>
              <p:cNvGrpSpPr/>
              <p:nvPr/>
            </p:nvGrpSpPr>
            <p:grpSpPr>
              <a:xfrm>
                <a:off x="889635" y="1282514"/>
                <a:ext cx="1524952" cy="2247745"/>
                <a:chOff x="3530532" y="1496185"/>
                <a:chExt cx="323430" cy="463587"/>
              </a:xfrm>
            </p:grpSpPr>
            <p:grpSp>
              <p:nvGrpSpPr>
                <p:cNvPr id="324" name="Google Shape;324;p29"/>
                <p:cNvGrpSpPr/>
                <p:nvPr/>
              </p:nvGrpSpPr>
              <p:grpSpPr>
                <a:xfrm>
                  <a:off x="3567462" y="1496185"/>
                  <a:ext cx="286500" cy="361376"/>
                  <a:chOff x="3567462" y="1496185"/>
                  <a:chExt cx="286500" cy="361376"/>
                </a:xfrm>
              </p:grpSpPr>
              <p:cxnSp>
                <p:nvCxnSpPr>
                  <p:cNvPr id="325" name="Google Shape;325;p29"/>
                  <p:cNvCxnSpPr/>
                  <p:nvPr/>
                </p:nvCxnSpPr>
                <p:spPr>
                  <a:xfrm rot="10800000">
                    <a:off x="3626630"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326" name="Google Shape;326;p2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2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 name="Google Shape;328;p29"/>
              <p:cNvGrpSpPr/>
              <p:nvPr/>
            </p:nvGrpSpPr>
            <p:grpSpPr>
              <a:xfrm>
                <a:off x="2266712" y="2692290"/>
                <a:ext cx="1527380" cy="2054383"/>
                <a:chOff x="3891569" y="1779209"/>
                <a:chExt cx="323945" cy="423707"/>
              </a:xfrm>
            </p:grpSpPr>
            <p:grpSp>
              <p:nvGrpSpPr>
                <p:cNvPr id="329" name="Google Shape;329;p29"/>
                <p:cNvGrpSpPr/>
                <p:nvPr/>
              </p:nvGrpSpPr>
              <p:grpSpPr>
                <a:xfrm>
                  <a:off x="3929014" y="1881638"/>
                  <a:ext cx="286500" cy="321278"/>
                  <a:chOff x="3929014" y="1881638"/>
                  <a:chExt cx="286500" cy="321278"/>
                </a:xfrm>
              </p:grpSpPr>
              <p:cxnSp>
                <p:nvCxnSpPr>
                  <p:cNvPr id="330" name="Google Shape;330;p29"/>
                  <p:cNvCxnSpPr/>
                  <p:nvPr/>
                </p:nvCxnSpPr>
                <p:spPr>
                  <a:xfrm rot="10800000">
                    <a:off x="3988388" y="1881638"/>
                    <a:ext cx="0" cy="291900"/>
                  </a:xfrm>
                  <a:prstGeom prst="straightConnector1">
                    <a:avLst/>
                  </a:prstGeom>
                  <a:noFill/>
                  <a:ln cap="flat" cmpd="sng" w="28575">
                    <a:solidFill>
                      <a:srgbClr val="A5B7C6"/>
                    </a:solidFill>
                    <a:prstDash val="solid"/>
                    <a:round/>
                    <a:headEnd len="sm" w="sm" type="none"/>
                    <a:tailEnd len="sm" w="sm" type="none"/>
                  </a:ln>
                </p:spPr>
              </p:cxnSp>
              <p:sp>
                <p:nvSpPr>
                  <p:cNvPr id="331" name="Google Shape;331;p2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2" name="Google Shape;332;p2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29"/>
              <p:cNvGrpSpPr/>
              <p:nvPr/>
            </p:nvGrpSpPr>
            <p:grpSpPr>
              <a:xfrm>
                <a:off x="3643789" y="1315949"/>
                <a:ext cx="1531044" cy="2247745"/>
                <a:chOff x="4252606" y="1496185"/>
                <a:chExt cx="324722" cy="463587"/>
              </a:xfrm>
            </p:grpSpPr>
            <p:grpSp>
              <p:nvGrpSpPr>
                <p:cNvPr id="334" name="Google Shape;334;p29"/>
                <p:cNvGrpSpPr/>
                <p:nvPr/>
              </p:nvGrpSpPr>
              <p:grpSpPr>
                <a:xfrm>
                  <a:off x="4290828" y="1496185"/>
                  <a:ext cx="286500" cy="361376"/>
                  <a:chOff x="4290828" y="1496185"/>
                  <a:chExt cx="286500" cy="361376"/>
                </a:xfrm>
              </p:grpSpPr>
              <p:cxnSp>
                <p:nvCxnSpPr>
                  <p:cNvPr id="335" name="Google Shape;335;p29"/>
                  <p:cNvCxnSpPr/>
                  <p:nvPr/>
                </p:nvCxnSpPr>
                <p:spPr>
                  <a:xfrm rot="10800000">
                    <a:off x="4349995"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336" name="Google Shape;336;p2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7" name="Google Shape;337;p2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 name="Google Shape;338;p29"/>
              <p:cNvGrpSpPr/>
              <p:nvPr/>
            </p:nvGrpSpPr>
            <p:grpSpPr>
              <a:xfrm>
                <a:off x="5020866" y="2692290"/>
                <a:ext cx="1533806" cy="2129502"/>
                <a:chOff x="4613643" y="1763716"/>
                <a:chExt cx="325308" cy="439200"/>
              </a:xfrm>
            </p:grpSpPr>
            <p:grpSp>
              <p:nvGrpSpPr>
                <p:cNvPr id="339" name="Google Shape;339;p29"/>
                <p:cNvGrpSpPr/>
                <p:nvPr/>
              </p:nvGrpSpPr>
              <p:grpSpPr>
                <a:xfrm>
                  <a:off x="4652451" y="1879538"/>
                  <a:ext cx="286500" cy="323378"/>
                  <a:chOff x="4652451" y="1879538"/>
                  <a:chExt cx="286500" cy="323378"/>
                </a:xfrm>
              </p:grpSpPr>
              <p:cxnSp>
                <p:nvCxnSpPr>
                  <p:cNvPr id="340" name="Google Shape;340;p29"/>
                  <p:cNvCxnSpPr/>
                  <p:nvPr/>
                </p:nvCxnSpPr>
                <p:spPr>
                  <a:xfrm rot="10800000">
                    <a:off x="4707486" y="1879538"/>
                    <a:ext cx="0" cy="294000"/>
                  </a:xfrm>
                  <a:prstGeom prst="straightConnector1">
                    <a:avLst/>
                  </a:prstGeom>
                  <a:noFill/>
                  <a:ln cap="flat" cmpd="sng" w="28575">
                    <a:solidFill>
                      <a:srgbClr val="A5B7C6"/>
                    </a:solidFill>
                    <a:prstDash val="solid"/>
                    <a:round/>
                    <a:headEnd len="sm" w="sm" type="none"/>
                    <a:tailEnd len="sm" w="sm" type="none"/>
                  </a:ln>
                </p:spPr>
              </p:cxnSp>
              <p:sp>
                <p:nvSpPr>
                  <p:cNvPr id="341" name="Google Shape;341;p2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2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 name="Google Shape;343;p29"/>
              <p:cNvGrpSpPr/>
              <p:nvPr/>
            </p:nvGrpSpPr>
            <p:grpSpPr>
              <a:xfrm>
                <a:off x="6368990" y="1197829"/>
                <a:ext cx="1531039" cy="2405029"/>
                <a:chOff x="4252607" y="1463746"/>
                <a:chExt cx="324721" cy="496026"/>
              </a:xfrm>
            </p:grpSpPr>
            <p:grpSp>
              <p:nvGrpSpPr>
                <p:cNvPr id="344" name="Google Shape;344;p29"/>
                <p:cNvGrpSpPr/>
                <p:nvPr/>
              </p:nvGrpSpPr>
              <p:grpSpPr>
                <a:xfrm>
                  <a:off x="4281356" y="1463746"/>
                  <a:ext cx="295972" cy="393815"/>
                  <a:chOff x="4281356" y="1463746"/>
                  <a:chExt cx="295972" cy="393815"/>
                </a:xfrm>
              </p:grpSpPr>
              <p:cxnSp>
                <p:nvCxnSpPr>
                  <p:cNvPr id="345" name="Google Shape;345;p29"/>
                  <p:cNvCxnSpPr/>
                  <p:nvPr/>
                </p:nvCxnSpPr>
                <p:spPr>
                  <a:xfrm rot="10800000">
                    <a:off x="4349995"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346" name="Google Shape;346;p29"/>
                  <p:cNvSpPr/>
                  <p:nvPr/>
                </p:nvSpPr>
                <p:spPr>
                  <a:xfrm>
                    <a:off x="4281356" y="1463746"/>
                    <a:ext cx="295972" cy="132339"/>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7" name="Google Shape;347;p29"/>
                <p:cNvSpPr/>
                <p:nvPr/>
              </p:nvSpPr>
              <p:spPr>
                <a:xfrm>
                  <a:off x="4252607"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8" name="Google Shape;348;p29"/>
            <p:cNvGrpSpPr/>
            <p:nvPr/>
          </p:nvGrpSpPr>
          <p:grpSpPr>
            <a:xfrm>
              <a:off x="889635" y="1282514"/>
              <a:ext cx="7364730" cy="3539278"/>
              <a:chOff x="889635" y="1282514"/>
              <a:chExt cx="7364730" cy="3539278"/>
            </a:xfrm>
          </p:grpSpPr>
          <p:cxnSp>
            <p:nvCxnSpPr>
              <p:cNvPr id="349" name="Google Shape;349;p29"/>
              <p:cNvCxnSpPr/>
              <p:nvPr/>
            </p:nvCxnSpPr>
            <p:spPr>
              <a:xfrm>
                <a:off x="1140941" y="3034684"/>
                <a:ext cx="7113424" cy="0"/>
              </a:xfrm>
              <a:prstGeom prst="straightConnector1">
                <a:avLst/>
              </a:prstGeom>
              <a:noFill/>
              <a:ln cap="flat" cmpd="sng" w="28575">
                <a:solidFill>
                  <a:srgbClr val="A5B7C6"/>
                </a:solidFill>
                <a:prstDash val="solid"/>
                <a:round/>
                <a:headEnd len="sm" w="sm" type="none"/>
                <a:tailEnd len="med" w="med" type="triangle"/>
              </a:ln>
            </p:spPr>
          </p:cxnSp>
          <p:grpSp>
            <p:nvGrpSpPr>
              <p:cNvPr id="350" name="Google Shape;350;p29"/>
              <p:cNvGrpSpPr/>
              <p:nvPr/>
            </p:nvGrpSpPr>
            <p:grpSpPr>
              <a:xfrm>
                <a:off x="889635" y="1282514"/>
                <a:ext cx="1524952" cy="2247745"/>
                <a:chOff x="3530532" y="1496185"/>
                <a:chExt cx="323430" cy="463587"/>
              </a:xfrm>
            </p:grpSpPr>
            <p:grpSp>
              <p:nvGrpSpPr>
                <p:cNvPr id="351" name="Google Shape;351;p29"/>
                <p:cNvGrpSpPr/>
                <p:nvPr/>
              </p:nvGrpSpPr>
              <p:grpSpPr>
                <a:xfrm>
                  <a:off x="3567462" y="1496185"/>
                  <a:ext cx="286500" cy="361376"/>
                  <a:chOff x="3567462" y="1496185"/>
                  <a:chExt cx="286500" cy="361376"/>
                </a:xfrm>
              </p:grpSpPr>
              <p:cxnSp>
                <p:nvCxnSpPr>
                  <p:cNvPr id="352" name="Google Shape;352;p29"/>
                  <p:cNvCxnSpPr/>
                  <p:nvPr/>
                </p:nvCxnSpPr>
                <p:spPr>
                  <a:xfrm rot="10800000">
                    <a:off x="3626630"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353" name="Google Shape;353;p2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29"/>
                <p:cNvSpPr/>
                <p:nvPr/>
              </p:nvSpPr>
              <p:spPr>
                <a:xfrm>
                  <a:off x="3530532" y="1771972"/>
                  <a:ext cx="187800" cy="187800"/>
                </a:xfrm>
                <a:prstGeom prst="ellipse">
                  <a:avLst/>
                </a:prstGeom>
                <a:gradFill>
                  <a:gsLst>
                    <a:gs pos="0">
                      <a:srgbClr val="A4B6C7"/>
                    </a:gs>
                    <a:gs pos="50000">
                      <a:srgbClr val="C7D0DB"/>
                    </a:gs>
                    <a:gs pos="100000">
                      <a:srgbClr val="E3E8EC"/>
                    </a:gs>
                  </a:gsLst>
                  <a:lin ang="27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29"/>
              <p:cNvGrpSpPr/>
              <p:nvPr/>
            </p:nvGrpSpPr>
            <p:grpSpPr>
              <a:xfrm>
                <a:off x="2266712" y="2692290"/>
                <a:ext cx="1527380" cy="2054383"/>
                <a:chOff x="3891569" y="1779209"/>
                <a:chExt cx="323945" cy="423707"/>
              </a:xfrm>
            </p:grpSpPr>
            <p:grpSp>
              <p:nvGrpSpPr>
                <p:cNvPr id="356" name="Google Shape;356;p29"/>
                <p:cNvGrpSpPr/>
                <p:nvPr/>
              </p:nvGrpSpPr>
              <p:grpSpPr>
                <a:xfrm>
                  <a:off x="3929014" y="1881638"/>
                  <a:ext cx="286500" cy="321278"/>
                  <a:chOff x="3929014" y="1881638"/>
                  <a:chExt cx="286500" cy="321278"/>
                </a:xfrm>
              </p:grpSpPr>
              <p:cxnSp>
                <p:nvCxnSpPr>
                  <p:cNvPr id="357" name="Google Shape;357;p29"/>
                  <p:cNvCxnSpPr/>
                  <p:nvPr/>
                </p:nvCxnSpPr>
                <p:spPr>
                  <a:xfrm rot="10800000">
                    <a:off x="3988388" y="1881638"/>
                    <a:ext cx="0" cy="291900"/>
                  </a:xfrm>
                  <a:prstGeom prst="straightConnector1">
                    <a:avLst/>
                  </a:prstGeom>
                  <a:noFill/>
                  <a:ln cap="flat" cmpd="sng" w="28575">
                    <a:solidFill>
                      <a:srgbClr val="A5B7C6"/>
                    </a:solidFill>
                    <a:prstDash val="solid"/>
                    <a:round/>
                    <a:headEnd len="sm" w="sm" type="none"/>
                    <a:tailEnd len="sm" w="sm" type="none"/>
                  </a:ln>
                </p:spPr>
              </p:cxnSp>
              <p:sp>
                <p:nvSpPr>
                  <p:cNvPr id="358" name="Google Shape;358;p2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9" name="Google Shape;359;p2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 name="Google Shape;360;p29"/>
              <p:cNvGrpSpPr/>
              <p:nvPr/>
            </p:nvGrpSpPr>
            <p:grpSpPr>
              <a:xfrm>
                <a:off x="3643789" y="1315949"/>
                <a:ext cx="1531044" cy="2247745"/>
                <a:chOff x="4252606" y="1496185"/>
                <a:chExt cx="324722" cy="463587"/>
              </a:xfrm>
            </p:grpSpPr>
            <p:grpSp>
              <p:nvGrpSpPr>
                <p:cNvPr id="361" name="Google Shape;361;p29"/>
                <p:cNvGrpSpPr/>
                <p:nvPr/>
              </p:nvGrpSpPr>
              <p:grpSpPr>
                <a:xfrm>
                  <a:off x="4290828" y="1496185"/>
                  <a:ext cx="286500" cy="361376"/>
                  <a:chOff x="4290828" y="1496185"/>
                  <a:chExt cx="286500" cy="361376"/>
                </a:xfrm>
              </p:grpSpPr>
              <p:cxnSp>
                <p:nvCxnSpPr>
                  <p:cNvPr id="362" name="Google Shape;362;p29"/>
                  <p:cNvCxnSpPr/>
                  <p:nvPr/>
                </p:nvCxnSpPr>
                <p:spPr>
                  <a:xfrm rot="10800000">
                    <a:off x="4349995"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363" name="Google Shape;363;p2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29"/>
                <p:cNvSpPr/>
                <p:nvPr/>
              </p:nvSpPr>
              <p:spPr>
                <a:xfrm>
                  <a:off x="4252606" y="1771972"/>
                  <a:ext cx="187800" cy="187800"/>
                </a:xfrm>
                <a:prstGeom prst="ellipse">
                  <a:avLst/>
                </a:prstGeom>
                <a:gradFill>
                  <a:gsLst>
                    <a:gs pos="0">
                      <a:srgbClr val="A4B6C7"/>
                    </a:gs>
                    <a:gs pos="50000">
                      <a:srgbClr val="C7D0DB"/>
                    </a:gs>
                    <a:gs pos="100000">
                      <a:srgbClr val="E3E8EC"/>
                    </a:gs>
                  </a:gsLst>
                  <a:lin ang="27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29"/>
              <p:cNvGrpSpPr/>
              <p:nvPr/>
            </p:nvGrpSpPr>
            <p:grpSpPr>
              <a:xfrm>
                <a:off x="5020866" y="2692290"/>
                <a:ext cx="1533806" cy="2129502"/>
                <a:chOff x="4613643" y="1763716"/>
                <a:chExt cx="325308" cy="439200"/>
              </a:xfrm>
            </p:grpSpPr>
            <p:grpSp>
              <p:nvGrpSpPr>
                <p:cNvPr id="366" name="Google Shape;366;p29"/>
                <p:cNvGrpSpPr/>
                <p:nvPr/>
              </p:nvGrpSpPr>
              <p:grpSpPr>
                <a:xfrm>
                  <a:off x="4652451" y="1879538"/>
                  <a:ext cx="286500" cy="323378"/>
                  <a:chOff x="4652451" y="1879538"/>
                  <a:chExt cx="286500" cy="323378"/>
                </a:xfrm>
              </p:grpSpPr>
              <p:cxnSp>
                <p:nvCxnSpPr>
                  <p:cNvPr id="367" name="Google Shape;367;p29"/>
                  <p:cNvCxnSpPr/>
                  <p:nvPr/>
                </p:nvCxnSpPr>
                <p:spPr>
                  <a:xfrm rot="10800000">
                    <a:off x="4707486" y="1879538"/>
                    <a:ext cx="0" cy="294000"/>
                  </a:xfrm>
                  <a:prstGeom prst="straightConnector1">
                    <a:avLst/>
                  </a:prstGeom>
                  <a:noFill/>
                  <a:ln cap="flat" cmpd="sng" w="28575">
                    <a:solidFill>
                      <a:srgbClr val="A5B7C6"/>
                    </a:solidFill>
                    <a:prstDash val="solid"/>
                    <a:round/>
                    <a:headEnd len="sm" w="sm" type="none"/>
                    <a:tailEnd len="sm" w="sm" type="none"/>
                  </a:ln>
                </p:spPr>
              </p:cxnSp>
              <p:sp>
                <p:nvSpPr>
                  <p:cNvPr id="368" name="Google Shape;368;p2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 name="Google Shape;369;p2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 name="Google Shape;370;p29"/>
              <p:cNvGrpSpPr/>
              <p:nvPr/>
            </p:nvGrpSpPr>
            <p:grpSpPr>
              <a:xfrm>
                <a:off x="6368990" y="1355111"/>
                <a:ext cx="1531039" cy="2247745"/>
                <a:chOff x="4252607" y="1496185"/>
                <a:chExt cx="324721" cy="463587"/>
              </a:xfrm>
            </p:grpSpPr>
            <p:grpSp>
              <p:nvGrpSpPr>
                <p:cNvPr id="371" name="Google Shape;371;p29"/>
                <p:cNvGrpSpPr/>
                <p:nvPr/>
              </p:nvGrpSpPr>
              <p:grpSpPr>
                <a:xfrm>
                  <a:off x="4290828" y="1496185"/>
                  <a:ext cx="286500" cy="361376"/>
                  <a:chOff x="4290828" y="1496185"/>
                  <a:chExt cx="286500" cy="361376"/>
                </a:xfrm>
              </p:grpSpPr>
              <p:cxnSp>
                <p:nvCxnSpPr>
                  <p:cNvPr id="372" name="Google Shape;372;p29"/>
                  <p:cNvCxnSpPr/>
                  <p:nvPr/>
                </p:nvCxnSpPr>
                <p:spPr>
                  <a:xfrm rot="10800000">
                    <a:off x="4349995"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373" name="Google Shape;373;p2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9"/>
                <p:cNvSpPr/>
                <p:nvPr/>
              </p:nvSpPr>
              <p:spPr>
                <a:xfrm>
                  <a:off x="4252607" y="1771972"/>
                  <a:ext cx="187800" cy="187800"/>
                </a:xfrm>
                <a:prstGeom prst="ellipse">
                  <a:avLst/>
                </a:prstGeom>
                <a:gradFill>
                  <a:gsLst>
                    <a:gs pos="0">
                      <a:srgbClr val="A4B6C7"/>
                    </a:gs>
                    <a:gs pos="50000">
                      <a:srgbClr val="C7D0DB"/>
                    </a:gs>
                    <a:gs pos="100000">
                      <a:srgbClr val="E3E8EC"/>
                    </a:gs>
                  </a:gsLst>
                  <a:lin ang="27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75" name="Google Shape;375;p29"/>
            <p:cNvSpPr txBox="1"/>
            <p:nvPr/>
          </p:nvSpPr>
          <p:spPr>
            <a:xfrm>
              <a:off x="2723207" y="4251755"/>
              <a:ext cx="936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Lower Casing</a:t>
              </a:r>
              <a:endParaRPr/>
            </a:p>
          </p:txBody>
        </p:sp>
        <p:sp>
          <p:nvSpPr>
            <p:cNvPr id="376" name="Google Shape;376;p29"/>
            <p:cNvSpPr txBox="1"/>
            <p:nvPr/>
          </p:nvSpPr>
          <p:spPr>
            <a:xfrm>
              <a:off x="3768781" y="1320046"/>
              <a:ext cx="139549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Removing Punctuations</a:t>
              </a:r>
              <a:endParaRPr/>
            </a:p>
          </p:txBody>
        </p:sp>
        <p:sp>
          <p:nvSpPr>
            <p:cNvPr id="377" name="Google Shape;377;p29"/>
            <p:cNvSpPr txBox="1"/>
            <p:nvPr/>
          </p:nvSpPr>
          <p:spPr>
            <a:xfrm>
              <a:off x="945063" y="1285174"/>
              <a:ext cx="158821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Expand Contraction</a:t>
              </a:r>
              <a:endParaRPr/>
            </a:p>
          </p:txBody>
        </p:sp>
        <p:sp>
          <p:nvSpPr>
            <p:cNvPr id="378" name="Google Shape;378;p29"/>
            <p:cNvSpPr txBox="1"/>
            <p:nvPr/>
          </p:nvSpPr>
          <p:spPr>
            <a:xfrm>
              <a:off x="5140607" y="4317995"/>
              <a:ext cx="153144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Removing URLs &amp; digits.</a:t>
              </a:r>
              <a:endParaRPr/>
            </a:p>
          </p:txBody>
        </p:sp>
        <p:sp>
          <p:nvSpPr>
            <p:cNvPr id="379" name="Google Shape;379;p29"/>
            <p:cNvSpPr txBox="1"/>
            <p:nvPr/>
          </p:nvSpPr>
          <p:spPr>
            <a:xfrm>
              <a:off x="6572152" y="1149326"/>
              <a:ext cx="168221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Removing Stopwords &amp; White spaces</a:t>
              </a:r>
              <a:endParaRPr/>
            </a:p>
          </p:txBody>
        </p:sp>
        <p:sp>
          <p:nvSpPr>
            <p:cNvPr id="380" name="Google Shape;380;p29"/>
            <p:cNvSpPr txBox="1"/>
            <p:nvPr/>
          </p:nvSpPr>
          <p:spPr>
            <a:xfrm>
              <a:off x="3768781" y="1321480"/>
              <a:ext cx="139549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Removing Punctuations</a:t>
              </a:r>
              <a:endParaRPr/>
            </a:p>
          </p:txBody>
        </p:sp>
        <p:sp>
          <p:nvSpPr>
            <p:cNvPr id="381" name="Google Shape;381;p29"/>
            <p:cNvSpPr txBox="1"/>
            <p:nvPr/>
          </p:nvSpPr>
          <p:spPr>
            <a:xfrm>
              <a:off x="945063" y="1286608"/>
              <a:ext cx="158821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Expand Contraction</a:t>
              </a:r>
              <a:endParaRPr/>
            </a:p>
          </p:txBody>
        </p:sp>
        <p:sp>
          <p:nvSpPr>
            <p:cNvPr id="382" name="Google Shape;382;p29"/>
            <p:cNvSpPr txBox="1"/>
            <p:nvPr/>
          </p:nvSpPr>
          <p:spPr>
            <a:xfrm>
              <a:off x="3768781" y="1320046"/>
              <a:ext cx="139549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Removing Punctuations</a:t>
              </a:r>
              <a:endParaRPr/>
            </a:p>
          </p:txBody>
        </p:sp>
        <p:sp>
          <p:nvSpPr>
            <p:cNvPr id="383" name="Google Shape;383;p29"/>
            <p:cNvSpPr txBox="1"/>
            <p:nvPr/>
          </p:nvSpPr>
          <p:spPr>
            <a:xfrm>
              <a:off x="945063" y="1285174"/>
              <a:ext cx="158821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Expand Contraction</a:t>
              </a:r>
              <a:endParaRPr/>
            </a:p>
          </p:txBody>
        </p:sp>
      </p:grpSp>
      <p:sp>
        <p:nvSpPr>
          <p:cNvPr id="384" name="Google Shape;384;p29"/>
          <p:cNvSpPr txBox="1"/>
          <p:nvPr/>
        </p:nvSpPr>
        <p:spPr>
          <a:xfrm>
            <a:off x="133501" y="2324742"/>
            <a:ext cx="1332324" cy="1169551"/>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Before we can begin we have to remove few elements from data set </a:t>
            </a:r>
            <a:endParaRPr b="0" i="0" sz="1400" u="none" cap="none" strike="noStrike">
              <a:solidFill>
                <a:schemeClr val="lt1"/>
              </a:solidFill>
              <a:latin typeface="Arial"/>
              <a:ea typeface="Arial"/>
              <a:cs typeface="Arial"/>
              <a:sym typeface="Arial"/>
            </a:endParaRPr>
          </a:p>
        </p:txBody>
      </p:sp>
      <p:grpSp>
        <p:nvGrpSpPr>
          <p:cNvPr id="385" name="Google Shape;385;p29"/>
          <p:cNvGrpSpPr/>
          <p:nvPr/>
        </p:nvGrpSpPr>
        <p:grpSpPr>
          <a:xfrm>
            <a:off x="266667" y="177069"/>
            <a:ext cx="741702" cy="656868"/>
            <a:chOff x="248898" y="214603"/>
            <a:chExt cx="741702" cy="656868"/>
          </a:xfrm>
        </p:grpSpPr>
        <p:sp>
          <p:nvSpPr>
            <p:cNvPr id="386" name="Google Shape;386;p29"/>
            <p:cNvSpPr/>
            <p:nvPr/>
          </p:nvSpPr>
          <p:spPr>
            <a:xfrm>
              <a:off x="248898" y="214603"/>
              <a:ext cx="741702" cy="65686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87" name="Google Shape;387;p29"/>
            <p:cNvGrpSpPr/>
            <p:nvPr/>
          </p:nvGrpSpPr>
          <p:grpSpPr>
            <a:xfrm>
              <a:off x="349685" y="277750"/>
              <a:ext cx="540127" cy="530573"/>
              <a:chOff x="-1592325" y="3957400"/>
              <a:chExt cx="293025" cy="277275"/>
            </a:xfrm>
          </p:grpSpPr>
          <p:sp>
            <p:nvSpPr>
              <p:cNvPr id="388" name="Google Shape;388;p2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92" name="Google Shape;392;p29"/>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Getting Started with Text Preprocessing and Topic Modeling | by Shirley  Chen | Towards Data Science" id="397" name="Google Shape;397;p30"/>
          <p:cNvPicPr preferRelativeResize="0"/>
          <p:nvPr/>
        </p:nvPicPr>
        <p:blipFill rotWithShape="1">
          <a:blip r:embed="rId3">
            <a:alphaModFix/>
          </a:blip>
          <a:srcRect b="0" l="0" r="0" t="0"/>
          <a:stretch/>
        </p:blipFill>
        <p:spPr>
          <a:xfrm>
            <a:off x="-45720" y="0"/>
            <a:ext cx="9189720" cy="5136126"/>
          </a:xfrm>
          <a:prstGeom prst="rect">
            <a:avLst/>
          </a:prstGeom>
          <a:noFill/>
          <a:ln>
            <a:noFill/>
          </a:ln>
        </p:spPr>
      </p:pic>
      <p:sp>
        <p:nvSpPr>
          <p:cNvPr id="398" name="Google Shape;398;p30"/>
          <p:cNvSpPr/>
          <p:nvPr/>
        </p:nvSpPr>
        <p:spPr>
          <a:xfrm>
            <a:off x="4117422" y="1436906"/>
            <a:ext cx="2772064" cy="3331844"/>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 name="Google Shape;399;p30"/>
          <p:cNvSpPr/>
          <p:nvPr/>
        </p:nvSpPr>
        <p:spPr>
          <a:xfrm>
            <a:off x="97635" y="1436906"/>
            <a:ext cx="2251530" cy="3331844"/>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D5D5D5"/>
              </a:solidFill>
              <a:latin typeface="Urbanist"/>
              <a:ea typeface="Urbanist"/>
              <a:cs typeface="Urbanist"/>
              <a:sym typeface="Urbanist"/>
            </a:endParaRPr>
          </a:p>
        </p:txBody>
      </p:sp>
      <p:sp>
        <p:nvSpPr>
          <p:cNvPr id="400" name="Google Shape;400;p30"/>
          <p:cNvSpPr/>
          <p:nvPr/>
        </p:nvSpPr>
        <p:spPr>
          <a:xfrm>
            <a:off x="6516018" y="1436906"/>
            <a:ext cx="2469737" cy="3331844"/>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3647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1" name="Google Shape;401;p30"/>
          <p:cNvSpPr txBox="1"/>
          <p:nvPr/>
        </p:nvSpPr>
        <p:spPr>
          <a:xfrm>
            <a:off x="352731" y="754380"/>
            <a:ext cx="6574236" cy="307777"/>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Now we will use other Natural Language Processing algorithms for preprocessing</a:t>
            </a:r>
            <a:endParaRPr b="0" i="0" sz="1400" u="none" cap="none" strike="noStrike">
              <a:solidFill>
                <a:schemeClr val="lt1"/>
              </a:solidFill>
              <a:latin typeface="Urbanist"/>
              <a:ea typeface="Urbanist"/>
              <a:cs typeface="Urbanist"/>
              <a:sym typeface="Urbanist"/>
            </a:endParaRPr>
          </a:p>
        </p:txBody>
      </p:sp>
      <p:sp>
        <p:nvSpPr>
          <p:cNvPr id="402" name="Google Shape;402;p30"/>
          <p:cNvSpPr/>
          <p:nvPr/>
        </p:nvSpPr>
        <p:spPr>
          <a:xfrm>
            <a:off x="2016530" y="1436906"/>
            <a:ext cx="2469737" cy="3331844"/>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D5D5D5"/>
              </a:solidFill>
              <a:latin typeface="Urbanist"/>
              <a:ea typeface="Urbanist"/>
              <a:cs typeface="Urbanist"/>
              <a:sym typeface="Urbanist"/>
            </a:endParaRPr>
          </a:p>
        </p:txBody>
      </p:sp>
      <p:sp>
        <p:nvSpPr>
          <p:cNvPr id="403" name="Google Shape;403;p30"/>
          <p:cNvSpPr txBox="1"/>
          <p:nvPr/>
        </p:nvSpPr>
        <p:spPr>
          <a:xfrm>
            <a:off x="4433071" y="1628774"/>
            <a:ext cx="2202662" cy="29238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Urbanist"/>
                <a:ea typeface="Urbanist"/>
                <a:cs typeface="Urbanist"/>
                <a:sym typeface="Urbanist"/>
              </a:rPr>
              <a:t>Text Vectorization</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Urbanist"/>
              <a:ea typeface="Urbanist"/>
              <a:cs typeface="Urbanist"/>
              <a:sym typeface="Urbanist"/>
            </a:endParaRPr>
          </a:p>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We use TF-IDF (Term Frequency-Inverse Document Frequency)  text vectorization  for text  classification and   information retrieval tasks. It assigns weights to each word in the document based on its frequency and rarity across the corpus. </a:t>
            </a:r>
            <a:endParaRPr b="0" i="0" sz="1400" u="none" cap="none" strike="noStrike">
              <a:solidFill>
                <a:schemeClr val="lt1"/>
              </a:solidFill>
              <a:latin typeface="Urbanist"/>
              <a:ea typeface="Urbanist"/>
              <a:cs typeface="Urbanist"/>
              <a:sym typeface="Urbanist"/>
            </a:endParaRPr>
          </a:p>
        </p:txBody>
      </p:sp>
      <p:sp>
        <p:nvSpPr>
          <p:cNvPr id="404" name="Google Shape;404;p30"/>
          <p:cNvSpPr txBox="1"/>
          <p:nvPr/>
        </p:nvSpPr>
        <p:spPr>
          <a:xfrm>
            <a:off x="2229665" y="1626868"/>
            <a:ext cx="1982516" cy="18466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Urbanist"/>
                <a:ea typeface="Urbanist"/>
                <a:cs typeface="Urbanist"/>
                <a:sym typeface="Urbanist"/>
              </a:rPr>
              <a:t>Text Normalization</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Urbanist"/>
              <a:ea typeface="Urbanist"/>
              <a:cs typeface="Urbanist"/>
              <a:sym typeface="Urbanist"/>
            </a:endParaRPr>
          </a:p>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Using this pre-processing</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 step for improving the </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quality of the text and </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making it suitable for machines to process.</a:t>
            </a:r>
            <a:endParaRPr b="0" i="0" sz="1400" u="none" cap="none" strike="noStrike">
              <a:solidFill>
                <a:schemeClr val="lt1"/>
              </a:solidFill>
              <a:latin typeface="Urbanist"/>
              <a:ea typeface="Urbanist"/>
              <a:cs typeface="Urbanist"/>
              <a:sym typeface="Urbanist"/>
            </a:endParaRPr>
          </a:p>
        </p:txBody>
      </p:sp>
      <p:sp>
        <p:nvSpPr>
          <p:cNvPr id="405" name="Google Shape;405;p30"/>
          <p:cNvSpPr txBox="1"/>
          <p:nvPr/>
        </p:nvSpPr>
        <p:spPr>
          <a:xfrm>
            <a:off x="6736907" y="1628774"/>
            <a:ext cx="2027958" cy="32008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D5D5D5"/>
                </a:solidFill>
                <a:latin typeface="Urbanist"/>
                <a:ea typeface="Urbanist"/>
                <a:cs typeface="Urbanist"/>
                <a:sym typeface="Urbanist"/>
              </a:rPr>
              <a:t>Dimensionality Reduction</a:t>
            </a:r>
            <a:endParaRPr/>
          </a:p>
          <a:p>
            <a:pPr indent="0" lvl="0" marL="0" marR="0" rtl="0" algn="l">
              <a:lnSpc>
                <a:spcPct val="100000"/>
              </a:lnSpc>
              <a:spcBef>
                <a:spcPts val="0"/>
              </a:spcBef>
              <a:spcAft>
                <a:spcPts val="0"/>
              </a:spcAft>
              <a:buNone/>
            </a:pPr>
            <a:r>
              <a:t/>
            </a:r>
            <a:endParaRPr b="1" i="0" sz="1600" u="none" cap="none" strike="noStrike">
              <a:solidFill>
                <a:srgbClr val="D5D5D5"/>
              </a:solidFill>
              <a:latin typeface="Urbanist"/>
              <a:ea typeface="Urbanist"/>
              <a:cs typeface="Urbanist"/>
              <a:sym typeface="Urbanist"/>
            </a:endParaRPr>
          </a:p>
          <a:p>
            <a:pPr indent="0" lvl="0" marL="0" marR="0" rtl="0" algn="l">
              <a:lnSpc>
                <a:spcPct val="100000"/>
              </a:lnSpc>
              <a:spcBef>
                <a:spcPts val="0"/>
              </a:spcBef>
              <a:spcAft>
                <a:spcPts val="0"/>
              </a:spcAft>
              <a:buNone/>
            </a:pPr>
            <a:r>
              <a:rPr b="0" i="0" lang="en-US" sz="1400" u="none" cap="none" strike="noStrike">
                <a:solidFill>
                  <a:srgbClr val="D5D5D5"/>
                </a:solidFill>
                <a:latin typeface="Urbanist"/>
                <a:ea typeface="Urbanist"/>
                <a:cs typeface="Urbanist"/>
                <a:sym typeface="Urbanist"/>
              </a:rPr>
              <a:t>As the number of features (words in this case) is high, it is useful to apply dimensionality reduction to simplify the dataset and improve computational efficiency. We use PCA with 95% for Dimensionality reduction</a:t>
            </a:r>
            <a:endParaRPr b="0" i="0" sz="1400" u="none" cap="none" strike="noStrike">
              <a:solidFill>
                <a:srgbClr val="D5D5D5"/>
              </a:solidFill>
              <a:latin typeface="Urbanist"/>
              <a:ea typeface="Urbanist"/>
              <a:cs typeface="Urbanist"/>
              <a:sym typeface="Urbanist"/>
            </a:endParaRPr>
          </a:p>
        </p:txBody>
      </p:sp>
      <p:sp>
        <p:nvSpPr>
          <p:cNvPr id="406" name="Google Shape;406;p30"/>
          <p:cNvSpPr txBox="1"/>
          <p:nvPr/>
        </p:nvSpPr>
        <p:spPr>
          <a:xfrm>
            <a:off x="262393" y="1648420"/>
            <a:ext cx="1707967" cy="18466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D5D5D5"/>
                </a:solidFill>
                <a:latin typeface="Urbanist"/>
                <a:ea typeface="Urbanist"/>
                <a:cs typeface="Urbanist"/>
                <a:sym typeface="Urbanist"/>
              </a:rPr>
              <a:t>Tokenization</a:t>
            </a:r>
            <a:endParaRPr/>
          </a:p>
          <a:p>
            <a:pPr indent="0" lvl="0" marL="0" marR="0" rtl="0" algn="l">
              <a:lnSpc>
                <a:spcPct val="100000"/>
              </a:lnSpc>
              <a:spcBef>
                <a:spcPts val="0"/>
              </a:spcBef>
              <a:spcAft>
                <a:spcPts val="0"/>
              </a:spcAft>
              <a:buNone/>
            </a:pPr>
            <a:r>
              <a:t/>
            </a:r>
            <a:endParaRPr b="1" i="0" sz="1400" u="none" cap="none" strike="noStrike">
              <a:solidFill>
                <a:srgbClr val="D5D5D5"/>
              </a:solidFill>
              <a:latin typeface="Urbanist"/>
              <a:ea typeface="Urbanist"/>
              <a:cs typeface="Urbanist"/>
              <a:sym typeface="Urbanist"/>
            </a:endParaRPr>
          </a:p>
          <a:p>
            <a:pPr indent="0" lvl="0" marL="0" marR="0" rtl="0" algn="l">
              <a:lnSpc>
                <a:spcPct val="100000"/>
              </a:lnSpc>
              <a:spcBef>
                <a:spcPts val="0"/>
              </a:spcBef>
              <a:spcAft>
                <a:spcPts val="0"/>
              </a:spcAft>
              <a:buNone/>
            </a:pPr>
            <a:r>
              <a:rPr b="0" i="0" lang="en-US" sz="1400" u="none" cap="none" strike="noStrike">
                <a:solidFill>
                  <a:srgbClr val="D5D5D5"/>
                </a:solidFill>
                <a:latin typeface="Urbanist"/>
                <a:ea typeface="Urbanist"/>
                <a:cs typeface="Urbanist"/>
                <a:sym typeface="Urbanist"/>
              </a:rPr>
              <a:t> We use this to split paragraphs and sentences into smaller units that can be more easily assigned meaning.</a:t>
            </a:r>
            <a:endParaRPr b="0" i="0" sz="1400" u="none" cap="none" strike="noStrike">
              <a:solidFill>
                <a:srgbClr val="D5D5D5"/>
              </a:solidFill>
              <a:latin typeface="Urbanist"/>
              <a:ea typeface="Urbanist"/>
              <a:cs typeface="Urbanist"/>
              <a:sym typeface="Urbanist"/>
            </a:endParaRPr>
          </a:p>
        </p:txBody>
      </p:sp>
      <p:pic>
        <p:nvPicPr>
          <p:cNvPr id="407" name="Google Shape;407;p30"/>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descr="Top 20 Must Watch Bollywood Thriller Movies On Netflix" id="412" name="Google Shape;412;p31"/>
          <p:cNvPicPr preferRelativeResize="0"/>
          <p:nvPr/>
        </p:nvPicPr>
        <p:blipFill rotWithShape="1">
          <a:blip r:embed="rId3">
            <a:alphaModFix/>
          </a:blip>
          <a:srcRect b="0" l="0" r="0" t="0"/>
          <a:stretch/>
        </p:blipFill>
        <p:spPr>
          <a:xfrm>
            <a:off x="0" y="109330"/>
            <a:ext cx="9144000" cy="5143500"/>
          </a:xfrm>
          <a:prstGeom prst="rect">
            <a:avLst/>
          </a:prstGeom>
          <a:noFill/>
          <a:ln>
            <a:noFill/>
          </a:ln>
        </p:spPr>
      </p:pic>
      <p:sp>
        <p:nvSpPr>
          <p:cNvPr id="413" name="Google Shape;413;p31"/>
          <p:cNvSpPr txBox="1"/>
          <p:nvPr/>
        </p:nvSpPr>
        <p:spPr>
          <a:xfrm>
            <a:off x="1261020" y="701040"/>
            <a:ext cx="5421720" cy="733514"/>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4000" u="none" cap="none" strike="noStrike">
                <a:solidFill>
                  <a:schemeClr val="lt1"/>
                </a:solidFill>
                <a:latin typeface="Oswald"/>
                <a:ea typeface="Oswald"/>
                <a:cs typeface="Oswald"/>
                <a:sym typeface="Oswald"/>
              </a:rPr>
              <a:t>Model Implementation and Explanation</a:t>
            </a:r>
            <a:endParaRPr/>
          </a:p>
        </p:txBody>
      </p:sp>
      <p:grpSp>
        <p:nvGrpSpPr>
          <p:cNvPr id="414" name="Google Shape;414;p31"/>
          <p:cNvGrpSpPr/>
          <p:nvPr/>
        </p:nvGrpSpPr>
        <p:grpSpPr>
          <a:xfrm>
            <a:off x="332701" y="264346"/>
            <a:ext cx="635039" cy="733514"/>
            <a:chOff x="5331421" y="1906690"/>
            <a:chExt cx="826095" cy="873388"/>
          </a:xfrm>
        </p:grpSpPr>
        <p:sp>
          <p:nvSpPr>
            <p:cNvPr id="415" name="Google Shape;415;p31"/>
            <p:cNvSpPr/>
            <p:nvPr/>
          </p:nvSpPr>
          <p:spPr>
            <a:xfrm>
              <a:off x="5331421" y="1906690"/>
              <a:ext cx="826095" cy="8733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16" name="Google Shape;416;p31"/>
            <p:cNvGrpSpPr/>
            <p:nvPr/>
          </p:nvGrpSpPr>
          <p:grpSpPr>
            <a:xfrm>
              <a:off x="5410200" y="2011681"/>
              <a:ext cx="672151" cy="623338"/>
              <a:chOff x="1310075" y="3980250"/>
              <a:chExt cx="297750" cy="297525"/>
            </a:xfrm>
          </p:grpSpPr>
          <p:sp>
            <p:nvSpPr>
              <p:cNvPr id="417" name="Google Shape;417;p3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1" name="Google Shape;421;p31"/>
          <p:cNvGrpSpPr/>
          <p:nvPr/>
        </p:nvGrpSpPr>
        <p:grpSpPr>
          <a:xfrm>
            <a:off x="4138827" y="2054125"/>
            <a:ext cx="4493465" cy="2352240"/>
            <a:chOff x="0" y="36095"/>
            <a:chExt cx="4493465" cy="2352240"/>
          </a:xfrm>
        </p:grpSpPr>
        <p:sp>
          <p:nvSpPr>
            <p:cNvPr id="422" name="Google Shape;422;p31"/>
            <p:cNvSpPr/>
            <p:nvPr/>
          </p:nvSpPr>
          <p:spPr>
            <a:xfrm>
              <a:off x="0" y="301775"/>
              <a:ext cx="4493465" cy="453600"/>
            </a:xfrm>
            <a:prstGeom prst="rect">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224673" y="36095"/>
              <a:ext cx="3145425" cy="531360"/>
            </a:xfrm>
            <a:prstGeom prst="roundRect">
              <a:avLst>
                <a:gd fmla="val 16667" name="adj"/>
              </a:avLst>
            </a:prstGeom>
            <a:solidFill>
              <a:srgbClr val="2C3C4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txBox="1"/>
            <p:nvPr/>
          </p:nvSpPr>
          <p:spPr>
            <a:xfrm>
              <a:off x="250612" y="62034"/>
              <a:ext cx="3093547" cy="479482"/>
            </a:xfrm>
            <a:prstGeom prst="rect">
              <a:avLst/>
            </a:prstGeom>
            <a:noFill/>
            <a:ln>
              <a:noFill/>
            </a:ln>
          </p:spPr>
          <p:txBody>
            <a:bodyPr anchorCtr="0" anchor="ctr" bIns="0" lIns="118875" spcFirstLastPara="1" rIns="118875" wrap="square" tIns="0">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K-Means Clustering</a:t>
              </a:r>
              <a:endParaRPr b="0" i="0" sz="1800" u="none" cap="none" strike="noStrike">
                <a:solidFill>
                  <a:schemeClr val="lt1"/>
                </a:solidFill>
                <a:latin typeface="Arial"/>
                <a:ea typeface="Arial"/>
                <a:cs typeface="Arial"/>
                <a:sym typeface="Arial"/>
              </a:endParaRPr>
            </a:p>
          </p:txBody>
        </p:sp>
        <p:sp>
          <p:nvSpPr>
            <p:cNvPr id="425" name="Google Shape;425;p31"/>
            <p:cNvSpPr/>
            <p:nvPr/>
          </p:nvSpPr>
          <p:spPr>
            <a:xfrm>
              <a:off x="0" y="1118255"/>
              <a:ext cx="4493465" cy="453600"/>
            </a:xfrm>
            <a:prstGeom prst="rect">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224673" y="852575"/>
              <a:ext cx="3145425" cy="531360"/>
            </a:xfrm>
            <a:prstGeom prst="roundRect">
              <a:avLst>
                <a:gd fmla="val 16667" name="adj"/>
              </a:avLst>
            </a:prstGeom>
            <a:solidFill>
              <a:srgbClr val="5C7C9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txBox="1"/>
            <p:nvPr/>
          </p:nvSpPr>
          <p:spPr>
            <a:xfrm>
              <a:off x="250612" y="878514"/>
              <a:ext cx="3093547" cy="479482"/>
            </a:xfrm>
            <a:prstGeom prst="rect">
              <a:avLst/>
            </a:prstGeom>
            <a:noFill/>
            <a:ln>
              <a:noFill/>
            </a:ln>
          </p:spPr>
          <p:txBody>
            <a:bodyPr anchorCtr="0" anchor="ctr" bIns="0" lIns="118875" spcFirstLastPara="1" rIns="118875" wrap="square" tIns="0">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Hierarchical Clustering</a:t>
              </a:r>
              <a:endParaRPr b="0" i="0" sz="1800" u="none" cap="none" strike="noStrike">
                <a:solidFill>
                  <a:schemeClr val="lt1"/>
                </a:solidFill>
                <a:latin typeface="Arial"/>
                <a:ea typeface="Arial"/>
                <a:cs typeface="Arial"/>
                <a:sym typeface="Arial"/>
              </a:endParaRPr>
            </a:p>
          </p:txBody>
        </p:sp>
        <p:sp>
          <p:nvSpPr>
            <p:cNvPr id="428" name="Google Shape;428;p31"/>
            <p:cNvSpPr/>
            <p:nvPr/>
          </p:nvSpPr>
          <p:spPr>
            <a:xfrm>
              <a:off x="0" y="1934735"/>
              <a:ext cx="4493465" cy="453600"/>
            </a:xfrm>
            <a:prstGeom prst="rect">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224673" y="1669055"/>
              <a:ext cx="3145425" cy="531360"/>
            </a:xfrm>
            <a:prstGeom prst="roundRect">
              <a:avLst>
                <a:gd fmla="val 16667" name="adj"/>
              </a:avLst>
            </a:prstGeom>
            <a:solidFill>
              <a:srgbClr val="B9C8D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txBox="1"/>
            <p:nvPr/>
          </p:nvSpPr>
          <p:spPr>
            <a:xfrm>
              <a:off x="250612" y="1694994"/>
              <a:ext cx="3093547" cy="479482"/>
            </a:xfrm>
            <a:prstGeom prst="rect">
              <a:avLst/>
            </a:prstGeom>
            <a:noFill/>
            <a:ln>
              <a:noFill/>
            </a:ln>
          </p:spPr>
          <p:txBody>
            <a:bodyPr anchorCtr="0" anchor="ctr" bIns="0" lIns="118875" spcFirstLastPara="1" rIns="118875" wrap="square" tIns="0">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DBSCAN Clustering</a:t>
              </a:r>
              <a:endParaRPr b="0" i="0" sz="1800" u="none" cap="none" strike="noStrike">
                <a:solidFill>
                  <a:schemeClr val="lt1"/>
                </a:solidFill>
                <a:latin typeface="Arial"/>
                <a:ea typeface="Arial"/>
                <a:cs typeface="Arial"/>
                <a:sym typeface="Arial"/>
              </a:endParaRPr>
            </a:p>
          </p:txBody>
        </p:sp>
      </p:grpSp>
      <p:sp>
        <p:nvSpPr>
          <p:cNvPr id="431" name="Google Shape;431;p31"/>
          <p:cNvSpPr txBox="1"/>
          <p:nvPr/>
        </p:nvSpPr>
        <p:spPr>
          <a:xfrm>
            <a:off x="177837" y="2645469"/>
            <a:ext cx="3449282" cy="1169551"/>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We are using three clustering algorithms for model implementation. We will use</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Silhouette Score, Calinski-Harabasz Score &amp; Davies-Bouldin Score for performance evaluation of the models</a:t>
            </a:r>
            <a:endParaRPr b="0" i="0" sz="1400" u="none" cap="none" strike="noStrike">
              <a:solidFill>
                <a:schemeClr val="lt1"/>
              </a:solidFill>
              <a:latin typeface="Urbanist"/>
              <a:ea typeface="Urbanist"/>
              <a:cs typeface="Urbanist"/>
              <a:sym typeface="Urbanist"/>
            </a:endParaRPr>
          </a:p>
        </p:txBody>
      </p:sp>
      <p:pic>
        <p:nvPicPr>
          <p:cNvPr id="432" name="Google Shape;432;p31"/>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What is Netflix?" id="124" name="Google Shape;124;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5" name="Google Shape;125;p14"/>
          <p:cNvSpPr txBox="1"/>
          <p:nvPr/>
        </p:nvSpPr>
        <p:spPr>
          <a:xfrm>
            <a:off x="720000" y="1113525"/>
            <a:ext cx="7704000" cy="3131904"/>
          </a:xfrm>
          <a:prstGeom prst="rect">
            <a:avLst/>
          </a:prstGeom>
          <a:solidFill>
            <a:srgbClr val="D8D8D8">
              <a:alpha val="20000"/>
            </a:srgbClr>
          </a:solid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Roboto"/>
                <a:ea typeface="Roboto"/>
                <a:cs typeface="Roboto"/>
                <a:sym typeface="Roboto"/>
              </a:rPr>
              <a:t>Netflix is a popular American subscription-based streaming service that provides a vast library of movies, television series, documentaries, and other forms of visual entertainment. It was founded in 1997 by Reed Hastings and Marc Randolph and has since grown to become one of the world's leading streaming platforms.</a:t>
            </a:r>
            <a:endParaRPr/>
          </a:p>
          <a:p>
            <a:pPr indent="0" lvl="0" marL="0" marR="0" rtl="0" algn="l">
              <a:lnSpc>
                <a:spcPct val="100000"/>
              </a:lnSpc>
              <a:spcBef>
                <a:spcPts val="0"/>
              </a:spcBef>
              <a:spcAft>
                <a:spcPts val="0"/>
              </a:spcAft>
              <a:buNone/>
            </a:pPr>
            <a:r>
              <a:rPr b="0" i="0" lang="en-US" sz="1200" u="none" cap="none" strike="noStrike">
                <a:solidFill>
                  <a:schemeClr val="lt1"/>
                </a:solidFill>
                <a:latin typeface="Roboto"/>
                <a:ea typeface="Roboto"/>
                <a:cs typeface="Roboto"/>
                <a:sym typeface="Roboto"/>
              </a:rPr>
              <a:t>Netflix offers a wide range of content, including original productions and licensed content from various studios and distributors. Subscribers can access the service through the Netflix website or mobile applications on various devices, such as smartphones, tablets, smart TVs, gaming consoles, and streaming media players.</a:t>
            </a:r>
            <a:endParaRPr/>
          </a:p>
          <a:p>
            <a:pPr indent="0" lvl="0" marL="0" marR="0" rtl="0" algn="l">
              <a:lnSpc>
                <a:spcPct val="100000"/>
              </a:lnSpc>
              <a:spcBef>
                <a:spcPts val="0"/>
              </a:spcBef>
              <a:spcAft>
                <a:spcPts val="0"/>
              </a:spcAft>
              <a:buNone/>
            </a:pPr>
            <a:r>
              <a:rPr b="0" i="0" lang="en-US" sz="1200" u="none" cap="none" strike="noStrike">
                <a:solidFill>
                  <a:schemeClr val="lt1"/>
                </a:solidFill>
                <a:latin typeface="Roboto"/>
                <a:ea typeface="Roboto"/>
                <a:cs typeface="Roboto"/>
                <a:sym typeface="Roboto"/>
              </a:rPr>
              <a:t>The platform has revolutionized the way people consume media by offering a convenient and on-demand way to watch TV shows and movies. Users can stream content instantly without having to wait for traditional television schedules or physical media like DVDs. Netflix's extensive library, personalized recommendations, and the ability to binge-watch entire series have contributed to its widespread popularity across the globe.</a:t>
            </a:r>
            <a:endParaRPr/>
          </a:p>
          <a:p>
            <a:pPr indent="0" lvl="0" marL="0" marR="0" rtl="0" algn="l">
              <a:lnSpc>
                <a:spcPct val="100000"/>
              </a:lnSpc>
              <a:spcBef>
                <a:spcPts val="0"/>
              </a:spcBef>
              <a:spcAft>
                <a:spcPts val="0"/>
              </a:spcAft>
              <a:buNone/>
            </a:pPr>
            <a:r>
              <a:rPr b="0" i="0" lang="en-US" sz="1200" u="none" cap="none" strike="noStrike">
                <a:solidFill>
                  <a:schemeClr val="lt1"/>
                </a:solidFill>
                <a:latin typeface="Roboto"/>
                <a:ea typeface="Roboto"/>
                <a:cs typeface="Roboto"/>
                <a:sym typeface="Roboto"/>
              </a:rPr>
              <a:t>We have a given dataset which consists of tv shows and movies available on Netflix as of 2019. The dataset is collected from Flixable which is a third-party Netflix search engine.</a:t>
            </a:r>
            <a:endParaRPr/>
          </a:p>
          <a:p>
            <a:pPr indent="0" lvl="0" marL="0" marR="0" rtl="0" algn="l">
              <a:lnSpc>
                <a:spcPct val="100000"/>
              </a:lnSpc>
              <a:spcBef>
                <a:spcPts val="0"/>
              </a:spcBef>
              <a:spcAft>
                <a:spcPts val="0"/>
              </a:spcAft>
              <a:buNone/>
            </a:pPr>
            <a:r>
              <a:rPr b="0" i="0" lang="en-US" sz="1200" u="none" cap="none" strike="noStrike">
                <a:solidFill>
                  <a:schemeClr val="lt1"/>
                </a:solidFill>
                <a:latin typeface="Roboto"/>
                <a:ea typeface="Roboto"/>
                <a:cs typeface="Roboto"/>
                <a:sym typeface="Roboto"/>
              </a:rPr>
              <a:t>In 2018, they released an interesting report which shows that the number of TV shows on Netflix has nearly tripled since 2010. The streaming service’s number of movies has decreased by more than 2,000 titles since 2010, while its number of TV shows has nearly tripled. It will be interesting to explore what all other insights can be obtained from the same dataset.</a:t>
            </a:r>
            <a:endParaRPr/>
          </a:p>
        </p:txBody>
      </p:sp>
      <p:sp>
        <p:nvSpPr>
          <p:cNvPr id="126" name="Google Shape;126;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lt1"/>
                </a:solidFill>
              </a:rPr>
              <a:t>Introduction</a:t>
            </a:r>
            <a:endParaRPr>
              <a:solidFill>
                <a:schemeClr val="lt1"/>
              </a:solidFill>
            </a:endParaRPr>
          </a:p>
        </p:txBody>
      </p:sp>
      <p:pic>
        <p:nvPicPr>
          <p:cNvPr id="127" name="Google Shape;127;p14"/>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Top 7 Upcoming Hindi Movies, Series On Netflix, Amazon Prime, Disney  Hotstar (September 2020) – Trak.in – Indian Business of Tech, Mobile &amp;  Startups" id="437" name="Google Shape;437;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38" name="Google Shape;438;p32"/>
          <p:cNvSpPr txBox="1"/>
          <p:nvPr/>
        </p:nvSpPr>
        <p:spPr>
          <a:xfrm>
            <a:off x="365760" y="238542"/>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 K-MEANS CLUSTERING</a:t>
            </a:r>
            <a:endParaRPr/>
          </a:p>
        </p:txBody>
      </p:sp>
      <p:sp>
        <p:nvSpPr>
          <p:cNvPr id="439" name="Google Shape;439;p32"/>
          <p:cNvSpPr txBox="1"/>
          <p:nvPr/>
        </p:nvSpPr>
        <p:spPr>
          <a:xfrm>
            <a:off x="1695450" y="807958"/>
            <a:ext cx="5753100" cy="738664"/>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Urbanist"/>
                <a:ea typeface="Urbanist"/>
                <a:cs typeface="Urbanist"/>
                <a:sym typeface="Urbanist"/>
              </a:rPr>
              <a:t>To Find Optimum Numbers of Clusters we use following methods</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D5D5D5"/>
                </a:solidFill>
                <a:latin typeface="Urbanist"/>
                <a:ea typeface="Urbanist"/>
                <a:cs typeface="Urbanist"/>
                <a:sym typeface="Urbanist"/>
              </a:rPr>
              <a:t>Elbow Method</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D5D5D5"/>
                </a:solidFill>
                <a:latin typeface="Urbanist"/>
                <a:ea typeface="Urbanist"/>
                <a:cs typeface="Urbanist"/>
                <a:sym typeface="Urbanist"/>
              </a:rPr>
              <a:t>silhouette Score</a:t>
            </a:r>
            <a:endParaRPr/>
          </a:p>
        </p:txBody>
      </p:sp>
      <p:pic>
        <p:nvPicPr>
          <p:cNvPr id="440" name="Google Shape;440;p32"/>
          <p:cNvPicPr preferRelativeResize="0"/>
          <p:nvPr/>
        </p:nvPicPr>
        <p:blipFill rotWithShape="1">
          <a:blip r:embed="rId4">
            <a:alphaModFix/>
          </a:blip>
          <a:srcRect b="0" l="0" r="0" t="0"/>
          <a:stretch/>
        </p:blipFill>
        <p:spPr>
          <a:xfrm>
            <a:off x="102553" y="1654373"/>
            <a:ext cx="5566449" cy="3489127"/>
          </a:xfrm>
          <a:prstGeom prst="rect">
            <a:avLst/>
          </a:prstGeom>
          <a:noFill/>
          <a:ln>
            <a:noFill/>
          </a:ln>
        </p:spPr>
      </p:pic>
      <p:sp>
        <p:nvSpPr>
          <p:cNvPr id="441" name="Google Shape;441;p32"/>
          <p:cNvSpPr txBox="1"/>
          <p:nvPr/>
        </p:nvSpPr>
        <p:spPr>
          <a:xfrm>
            <a:off x="5882640" y="2088773"/>
            <a:ext cx="2956560" cy="2031325"/>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Roboto"/>
                <a:ea typeface="Roboto"/>
                <a:cs typeface="Roboto"/>
                <a:sym typeface="Roboto"/>
              </a:rPr>
              <a:t>We have narrowed down the range of possible number of clusters to be between 4 to 7, as the slope of the elbow plot is steep at this range. To determine the optimal number of clusters, we will check the silhouette scores for each value in this range and choose the one with the highest score.</a:t>
            </a:r>
            <a:endParaRPr/>
          </a:p>
        </p:txBody>
      </p:sp>
      <p:pic>
        <p:nvPicPr>
          <p:cNvPr id="442" name="Google Shape;442;p32"/>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48" name="Google Shape;448;p33"/>
          <p:cNvPicPr preferRelativeResize="0"/>
          <p:nvPr/>
        </p:nvPicPr>
        <p:blipFill rotWithShape="1">
          <a:blip r:embed="rId4">
            <a:alphaModFix/>
          </a:blip>
          <a:srcRect b="0" l="0" r="0" t="0"/>
          <a:stretch/>
        </p:blipFill>
        <p:spPr>
          <a:xfrm>
            <a:off x="6274841" y="3497580"/>
            <a:ext cx="2590803" cy="1645920"/>
          </a:xfrm>
          <a:prstGeom prst="rect">
            <a:avLst/>
          </a:prstGeom>
          <a:noFill/>
          <a:ln>
            <a:noFill/>
          </a:ln>
        </p:spPr>
      </p:pic>
      <p:grpSp>
        <p:nvGrpSpPr>
          <p:cNvPr id="449" name="Google Shape;449;p33"/>
          <p:cNvGrpSpPr/>
          <p:nvPr/>
        </p:nvGrpSpPr>
        <p:grpSpPr>
          <a:xfrm>
            <a:off x="3276598" y="0"/>
            <a:ext cx="2590803" cy="1645920"/>
            <a:chOff x="3276598" y="0"/>
            <a:chExt cx="2590803" cy="1645920"/>
          </a:xfrm>
        </p:grpSpPr>
        <p:pic>
          <p:nvPicPr>
            <p:cNvPr id="450" name="Google Shape;450;p33"/>
            <p:cNvPicPr preferRelativeResize="0"/>
            <p:nvPr/>
          </p:nvPicPr>
          <p:blipFill rotWithShape="1">
            <a:blip r:embed="rId5">
              <a:alphaModFix/>
            </a:blip>
            <a:srcRect b="0" l="0" r="0" t="0"/>
            <a:stretch/>
          </p:blipFill>
          <p:spPr>
            <a:xfrm>
              <a:off x="3276598" y="0"/>
              <a:ext cx="2590803" cy="1645920"/>
            </a:xfrm>
            <a:prstGeom prst="rect">
              <a:avLst/>
            </a:prstGeom>
            <a:noFill/>
            <a:ln>
              <a:noFill/>
            </a:ln>
          </p:spPr>
        </p:pic>
        <p:sp>
          <p:nvSpPr>
            <p:cNvPr id="451" name="Google Shape;451;p33"/>
            <p:cNvSpPr txBox="1"/>
            <p:nvPr/>
          </p:nvSpPr>
          <p:spPr>
            <a:xfrm>
              <a:off x="3947160" y="601980"/>
              <a:ext cx="457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3</a:t>
              </a:r>
              <a:endParaRPr b="1" i="0" sz="1800" u="none" cap="none" strike="noStrike">
                <a:solidFill>
                  <a:srgbClr val="000000"/>
                </a:solidFill>
                <a:latin typeface="Arial"/>
                <a:ea typeface="Arial"/>
                <a:cs typeface="Arial"/>
                <a:sym typeface="Arial"/>
              </a:endParaRPr>
            </a:p>
          </p:txBody>
        </p:sp>
      </p:grpSp>
      <p:grpSp>
        <p:nvGrpSpPr>
          <p:cNvPr id="452" name="Google Shape;452;p33"/>
          <p:cNvGrpSpPr/>
          <p:nvPr/>
        </p:nvGrpSpPr>
        <p:grpSpPr>
          <a:xfrm>
            <a:off x="6274841" y="0"/>
            <a:ext cx="2590803" cy="1645920"/>
            <a:chOff x="6274841" y="0"/>
            <a:chExt cx="2590803" cy="1645920"/>
          </a:xfrm>
        </p:grpSpPr>
        <p:pic>
          <p:nvPicPr>
            <p:cNvPr id="453" name="Google Shape;453;p33"/>
            <p:cNvPicPr preferRelativeResize="0"/>
            <p:nvPr/>
          </p:nvPicPr>
          <p:blipFill rotWithShape="1">
            <a:blip r:embed="rId6">
              <a:alphaModFix/>
            </a:blip>
            <a:srcRect b="0" l="0" r="0" t="0"/>
            <a:stretch/>
          </p:blipFill>
          <p:spPr>
            <a:xfrm>
              <a:off x="6274841" y="0"/>
              <a:ext cx="2590803" cy="1645920"/>
            </a:xfrm>
            <a:prstGeom prst="rect">
              <a:avLst/>
            </a:prstGeom>
            <a:noFill/>
            <a:ln>
              <a:noFill/>
            </a:ln>
          </p:spPr>
        </p:pic>
        <p:sp>
          <p:nvSpPr>
            <p:cNvPr id="454" name="Google Shape;454;p33"/>
            <p:cNvSpPr txBox="1"/>
            <p:nvPr/>
          </p:nvSpPr>
          <p:spPr>
            <a:xfrm>
              <a:off x="6810261" y="638294"/>
              <a:ext cx="299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4</a:t>
              </a:r>
              <a:endParaRPr b="1" i="0" sz="1800" u="none" cap="none" strike="noStrike">
                <a:solidFill>
                  <a:srgbClr val="000000"/>
                </a:solidFill>
                <a:latin typeface="Arial"/>
                <a:ea typeface="Arial"/>
                <a:cs typeface="Arial"/>
                <a:sym typeface="Arial"/>
              </a:endParaRPr>
            </a:p>
          </p:txBody>
        </p:sp>
      </p:grpSp>
      <p:grpSp>
        <p:nvGrpSpPr>
          <p:cNvPr id="455" name="Google Shape;455;p33"/>
          <p:cNvGrpSpPr/>
          <p:nvPr/>
        </p:nvGrpSpPr>
        <p:grpSpPr>
          <a:xfrm>
            <a:off x="6274840" y="1748790"/>
            <a:ext cx="2590803" cy="1645920"/>
            <a:chOff x="6274840" y="1748790"/>
            <a:chExt cx="2590803" cy="1645920"/>
          </a:xfrm>
        </p:grpSpPr>
        <p:pic>
          <p:nvPicPr>
            <p:cNvPr id="456" name="Google Shape;456;p33"/>
            <p:cNvPicPr preferRelativeResize="0"/>
            <p:nvPr/>
          </p:nvPicPr>
          <p:blipFill rotWithShape="1">
            <a:blip r:embed="rId7">
              <a:alphaModFix/>
            </a:blip>
            <a:srcRect b="0" l="0" r="0" t="0"/>
            <a:stretch/>
          </p:blipFill>
          <p:spPr>
            <a:xfrm>
              <a:off x="6274840" y="1748790"/>
              <a:ext cx="2590803" cy="1645920"/>
            </a:xfrm>
            <a:prstGeom prst="rect">
              <a:avLst/>
            </a:prstGeom>
            <a:noFill/>
            <a:ln>
              <a:noFill/>
            </a:ln>
          </p:spPr>
        </p:pic>
        <p:sp>
          <p:nvSpPr>
            <p:cNvPr id="457" name="Google Shape;457;p33"/>
            <p:cNvSpPr txBox="1"/>
            <p:nvPr/>
          </p:nvSpPr>
          <p:spPr>
            <a:xfrm>
              <a:off x="6810260" y="2387084"/>
              <a:ext cx="299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6</a:t>
              </a:r>
              <a:endParaRPr b="1" i="0" sz="1800" u="none" cap="none" strike="noStrike">
                <a:solidFill>
                  <a:srgbClr val="000000"/>
                </a:solidFill>
                <a:latin typeface="Arial"/>
                <a:ea typeface="Arial"/>
                <a:cs typeface="Arial"/>
                <a:sym typeface="Arial"/>
              </a:endParaRPr>
            </a:p>
          </p:txBody>
        </p:sp>
      </p:grpSp>
      <p:pic>
        <p:nvPicPr>
          <p:cNvPr id="458" name="Google Shape;458;p33"/>
          <p:cNvPicPr preferRelativeResize="0"/>
          <p:nvPr/>
        </p:nvPicPr>
        <p:blipFill rotWithShape="1">
          <a:blip r:embed="rId8">
            <a:alphaModFix/>
          </a:blip>
          <a:srcRect b="0" l="0" r="0" t="0"/>
          <a:stretch/>
        </p:blipFill>
        <p:spPr>
          <a:xfrm>
            <a:off x="278354" y="1748790"/>
            <a:ext cx="2590803" cy="1645920"/>
          </a:xfrm>
          <a:prstGeom prst="rect">
            <a:avLst/>
          </a:prstGeom>
          <a:noFill/>
          <a:ln>
            <a:noFill/>
          </a:ln>
        </p:spPr>
      </p:pic>
      <p:grpSp>
        <p:nvGrpSpPr>
          <p:cNvPr id="459" name="Google Shape;459;p33"/>
          <p:cNvGrpSpPr/>
          <p:nvPr/>
        </p:nvGrpSpPr>
        <p:grpSpPr>
          <a:xfrm>
            <a:off x="278355" y="0"/>
            <a:ext cx="2590803" cy="1645920"/>
            <a:chOff x="278355" y="0"/>
            <a:chExt cx="2590803" cy="1645920"/>
          </a:xfrm>
        </p:grpSpPr>
        <p:pic>
          <p:nvPicPr>
            <p:cNvPr id="460" name="Google Shape;460;p33"/>
            <p:cNvPicPr preferRelativeResize="0"/>
            <p:nvPr/>
          </p:nvPicPr>
          <p:blipFill rotWithShape="1">
            <a:blip r:embed="rId9">
              <a:alphaModFix/>
            </a:blip>
            <a:srcRect b="0" l="0" r="0" t="0"/>
            <a:stretch/>
          </p:blipFill>
          <p:spPr>
            <a:xfrm>
              <a:off x="278355" y="0"/>
              <a:ext cx="2590803" cy="1645920"/>
            </a:xfrm>
            <a:prstGeom prst="rect">
              <a:avLst/>
            </a:prstGeom>
            <a:noFill/>
            <a:ln>
              <a:noFill/>
            </a:ln>
          </p:spPr>
        </p:pic>
        <p:sp>
          <p:nvSpPr>
            <p:cNvPr id="461" name="Google Shape;461;p33"/>
            <p:cNvSpPr txBox="1"/>
            <p:nvPr/>
          </p:nvSpPr>
          <p:spPr>
            <a:xfrm>
              <a:off x="960120" y="601980"/>
              <a:ext cx="457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2</a:t>
              </a:r>
              <a:endParaRPr b="1" i="0" sz="1800" u="none" cap="none" strike="noStrike">
                <a:solidFill>
                  <a:srgbClr val="000000"/>
                </a:solidFill>
                <a:latin typeface="Arial"/>
                <a:ea typeface="Arial"/>
                <a:cs typeface="Arial"/>
                <a:sym typeface="Arial"/>
              </a:endParaRPr>
            </a:p>
          </p:txBody>
        </p:sp>
      </p:grpSp>
      <p:sp>
        <p:nvSpPr>
          <p:cNvPr id="462" name="Google Shape;462;p33"/>
          <p:cNvSpPr txBox="1"/>
          <p:nvPr/>
        </p:nvSpPr>
        <p:spPr>
          <a:xfrm>
            <a:off x="856240" y="2387084"/>
            <a:ext cx="299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5</a:t>
            </a:r>
            <a:endParaRPr b="1" i="0" sz="1800" u="none" cap="none" strike="noStrike">
              <a:solidFill>
                <a:srgbClr val="000000"/>
              </a:solidFill>
              <a:latin typeface="Arial"/>
              <a:ea typeface="Arial"/>
              <a:cs typeface="Arial"/>
              <a:sym typeface="Arial"/>
            </a:endParaRPr>
          </a:p>
        </p:txBody>
      </p:sp>
      <p:grpSp>
        <p:nvGrpSpPr>
          <p:cNvPr id="463" name="Google Shape;463;p33"/>
          <p:cNvGrpSpPr/>
          <p:nvPr/>
        </p:nvGrpSpPr>
        <p:grpSpPr>
          <a:xfrm>
            <a:off x="278355" y="3497580"/>
            <a:ext cx="2590803" cy="1645920"/>
            <a:chOff x="278355" y="3497580"/>
            <a:chExt cx="2590803" cy="1645920"/>
          </a:xfrm>
        </p:grpSpPr>
        <p:pic>
          <p:nvPicPr>
            <p:cNvPr id="464" name="Google Shape;464;p33"/>
            <p:cNvPicPr preferRelativeResize="0"/>
            <p:nvPr/>
          </p:nvPicPr>
          <p:blipFill rotWithShape="1">
            <a:blip r:embed="rId10">
              <a:alphaModFix/>
            </a:blip>
            <a:srcRect b="0" l="0" r="0" t="0"/>
            <a:stretch/>
          </p:blipFill>
          <p:spPr>
            <a:xfrm>
              <a:off x="278355" y="3497580"/>
              <a:ext cx="2590803" cy="1645920"/>
            </a:xfrm>
            <a:prstGeom prst="rect">
              <a:avLst/>
            </a:prstGeom>
            <a:noFill/>
            <a:ln>
              <a:noFill/>
            </a:ln>
          </p:spPr>
        </p:pic>
        <p:sp>
          <p:nvSpPr>
            <p:cNvPr id="465" name="Google Shape;465;p33"/>
            <p:cNvSpPr txBox="1"/>
            <p:nvPr/>
          </p:nvSpPr>
          <p:spPr>
            <a:xfrm>
              <a:off x="901959" y="4135874"/>
              <a:ext cx="299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7</a:t>
              </a:r>
              <a:endParaRPr b="1" i="0" sz="1800" u="none" cap="none" strike="noStrike">
                <a:solidFill>
                  <a:srgbClr val="000000"/>
                </a:solidFill>
                <a:latin typeface="Arial"/>
                <a:ea typeface="Arial"/>
                <a:cs typeface="Arial"/>
                <a:sym typeface="Arial"/>
              </a:endParaRPr>
            </a:p>
          </p:txBody>
        </p:sp>
      </p:grpSp>
      <p:grpSp>
        <p:nvGrpSpPr>
          <p:cNvPr id="466" name="Google Shape;466;p33"/>
          <p:cNvGrpSpPr/>
          <p:nvPr/>
        </p:nvGrpSpPr>
        <p:grpSpPr>
          <a:xfrm>
            <a:off x="3276598" y="3497580"/>
            <a:ext cx="2590803" cy="1645920"/>
            <a:chOff x="3276598" y="3497580"/>
            <a:chExt cx="2590803" cy="1645920"/>
          </a:xfrm>
        </p:grpSpPr>
        <p:pic>
          <p:nvPicPr>
            <p:cNvPr id="467" name="Google Shape;467;p33"/>
            <p:cNvPicPr preferRelativeResize="0"/>
            <p:nvPr/>
          </p:nvPicPr>
          <p:blipFill rotWithShape="1">
            <a:blip r:embed="rId11">
              <a:alphaModFix/>
            </a:blip>
            <a:srcRect b="0" l="0" r="0" t="0"/>
            <a:stretch/>
          </p:blipFill>
          <p:spPr>
            <a:xfrm>
              <a:off x="3276598" y="3497580"/>
              <a:ext cx="2590803" cy="1645920"/>
            </a:xfrm>
            <a:prstGeom prst="rect">
              <a:avLst/>
            </a:prstGeom>
            <a:noFill/>
            <a:ln>
              <a:noFill/>
            </a:ln>
          </p:spPr>
        </p:pic>
        <p:sp>
          <p:nvSpPr>
            <p:cNvPr id="468" name="Google Shape;468;p33"/>
            <p:cNvSpPr txBox="1"/>
            <p:nvPr/>
          </p:nvSpPr>
          <p:spPr>
            <a:xfrm>
              <a:off x="5088141" y="4135874"/>
              <a:ext cx="299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8</a:t>
              </a:r>
              <a:endParaRPr b="1" i="0" sz="1800" u="none" cap="none" strike="noStrike">
                <a:solidFill>
                  <a:srgbClr val="000000"/>
                </a:solidFill>
                <a:latin typeface="Arial"/>
                <a:ea typeface="Arial"/>
                <a:cs typeface="Arial"/>
                <a:sym typeface="Arial"/>
              </a:endParaRPr>
            </a:p>
          </p:txBody>
        </p:sp>
      </p:grpSp>
      <p:sp>
        <p:nvSpPr>
          <p:cNvPr id="469" name="Google Shape;469;p33"/>
          <p:cNvSpPr txBox="1"/>
          <p:nvPr/>
        </p:nvSpPr>
        <p:spPr>
          <a:xfrm>
            <a:off x="7942842" y="4074914"/>
            <a:ext cx="299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9</a:t>
            </a:r>
            <a:endParaRPr b="1" i="0" sz="1800" u="none" cap="none" strike="noStrike">
              <a:solidFill>
                <a:srgbClr val="000000"/>
              </a:solidFill>
              <a:latin typeface="Arial"/>
              <a:ea typeface="Arial"/>
              <a:cs typeface="Arial"/>
              <a:sym typeface="Arial"/>
            </a:endParaRPr>
          </a:p>
        </p:txBody>
      </p:sp>
      <p:sp>
        <p:nvSpPr>
          <p:cNvPr id="470" name="Google Shape;470;p33"/>
          <p:cNvSpPr txBox="1"/>
          <p:nvPr/>
        </p:nvSpPr>
        <p:spPr>
          <a:xfrm>
            <a:off x="3715308" y="2094696"/>
            <a:ext cx="1752600" cy="954107"/>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Implementing silhouette  method for different number of clusters</a:t>
            </a:r>
            <a:endParaRPr b="0" i="0" sz="1400" u="none" cap="none" strike="noStrike">
              <a:solidFill>
                <a:schemeClr val="lt1"/>
              </a:solidFill>
              <a:latin typeface="Urbanist"/>
              <a:ea typeface="Urbanist"/>
              <a:cs typeface="Urbanist"/>
              <a:sym typeface="Urbanist"/>
            </a:endParaRPr>
          </a:p>
        </p:txBody>
      </p:sp>
      <p:pic>
        <p:nvPicPr>
          <p:cNvPr id="471" name="Google Shape;471;p33"/>
          <p:cNvPicPr preferRelativeResize="0"/>
          <p:nvPr/>
        </p:nvPicPr>
        <p:blipFill rotWithShape="1">
          <a:blip r:embed="rId12">
            <a:alphaModFix/>
          </a:blip>
          <a:srcRect b="0" l="0" r="0" t="0"/>
          <a:stretch/>
        </p:blipFill>
        <p:spPr>
          <a:xfrm>
            <a:off x="8767116" y="0"/>
            <a:ext cx="387069" cy="390525"/>
          </a:xfrm>
          <a:prstGeom prst="rect">
            <a:avLst/>
          </a:prstGeom>
          <a:noFill/>
          <a:ln>
            <a:noFill/>
          </a:ln>
        </p:spPr>
      </p:pic>
      <p:grpSp>
        <p:nvGrpSpPr>
          <p:cNvPr id="472" name="Google Shape;472;p33"/>
          <p:cNvGrpSpPr/>
          <p:nvPr/>
        </p:nvGrpSpPr>
        <p:grpSpPr>
          <a:xfrm>
            <a:off x="6274840" y="3497580"/>
            <a:ext cx="2590803" cy="1645920"/>
            <a:chOff x="6274840" y="3497580"/>
            <a:chExt cx="2590803" cy="1645920"/>
          </a:xfrm>
        </p:grpSpPr>
        <p:pic>
          <p:nvPicPr>
            <p:cNvPr id="473" name="Google Shape;473;p33"/>
            <p:cNvPicPr preferRelativeResize="0"/>
            <p:nvPr/>
          </p:nvPicPr>
          <p:blipFill rotWithShape="1">
            <a:blip r:embed="rId4">
              <a:alphaModFix/>
            </a:blip>
            <a:srcRect b="0" l="0" r="0" t="0"/>
            <a:stretch/>
          </p:blipFill>
          <p:spPr>
            <a:xfrm>
              <a:off x="6274840" y="3497580"/>
              <a:ext cx="2590803" cy="1645920"/>
            </a:xfrm>
            <a:prstGeom prst="rect">
              <a:avLst/>
            </a:prstGeom>
            <a:noFill/>
            <a:ln>
              <a:noFill/>
            </a:ln>
          </p:spPr>
        </p:pic>
        <p:sp>
          <p:nvSpPr>
            <p:cNvPr id="474" name="Google Shape;474;p33"/>
            <p:cNvSpPr txBox="1"/>
            <p:nvPr/>
          </p:nvSpPr>
          <p:spPr>
            <a:xfrm>
              <a:off x="7942841" y="4074914"/>
              <a:ext cx="299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9</a:t>
              </a:r>
              <a:endParaRPr b="1" i="0" sz="1800" u="none" cap="none" strike="noStrike">
                <a:solidFill>
                  <a:srgbClr val="000000"/>
                </a:solidFill>
                <a:latin typeface="Arial"/>
                <a:ea typeface="Arial"/>
                <a:cs typeface="Arial"/>
                <a:sym typeface="Arial"/>
              </a:endParaRPr>
            </a:p>
          </p:txBody>
        </p:sp>
      </p:grpSp>
      <p:grpSp>
        <p:nvGrpSpPr>
          <p:cNvPr id="475" name="Google Shape;475;p33"/>
          <p:cNvGrpSpPr/>
          <p:nvPr/>
        </p:nvGrpSpPr>
        <p:grpSpPr>
          <a:xfrm>
            <a:off x="278353" y="1748790"/>
            <a:ext cx="2590803" cy="1645920"/>
            <a:chOff x="278353" y="1748790"/>
            <a:chExt cx="2590803" cy="1645920"/>
          </a:xfrm>
        </p:grpSpPr>
        <p:pic>
          <p:nvPicPr>
            <p:cNvPr id="476" name="Google Shape;476;p33"/>
            <p:cNvPicPr preferRelativeResize="0"/>
            <p:nvPr/>
          </p:nvPicPr>
          <p:blipFill rotWithShape="1">
            <a:blip r:embed="rId8">
              <a:alphaModFix/>
            </a:blip>
            <a:srcRect b="0" l="0" r="0" t="0"/>
            <a:stretch/>
          </p:blipFill>
          <p:spPr>
            <a:xfrm>
              <a:off x="278353" y="1748790"/>
              <a:ext cx="2590803" cy="1645920"/>
            </a:xfrm>
            <a:prstGeom prst="rect">
              <a:avLst/>
            </a:prstGeom>
            <a:noFill/>
            <a:ln>
              <a:noFill/>
            </a:ln>
          </p:spPr>
        </p:pic>
        <p:sp>
          <p:nvSpPr>
            <p:cNvPr id="477" name="Google Shape;477;p33"/>
            <p:cNvSpPr txBox="1"/>
            <p:nvPr/>
          </p:nvSpPr>
          <p:spPr>
            <a:xfrm>
              <a:off x="856239" y="2387084"/>
              <a:ext cx="299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5</a:t>
              </a:r>
              <a:endParaRPr b="1" i="0" sz="18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descr="The Dark Knight Rises' – the trilogy concludes on HBO Max – Stream On Demand" id="482" name="Google Shape;482;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83" name="Google Shape;483;p34"/>
          <p:cNvPicPr preferRelativeResize="0"/>
          <p:nvPr/>
        </p:nvPicPr>
        <p:blipFill rotWithShape="1">
          <a:blip r:embed="rId4">
            <a:alphaModFix/>
          </a:blip>
          <a:srcRect b="0" l="0" r="0" t="0"/>
          <a:stretch/>
        </p:blipFill>
        <p:spPr>
          <a:xfrm>
            <a:off x="-29817" y="0"/>
            <a:ext cx="4549846" cy="2571750"/>
          </a:xfrm>
          <a:prstGeom prst="rect">
            <a:avLst/>
          </a:prstGeom>
          <a:noFill/>
          <a:ln>
            <a:noFill/>
          </a:ln>
        </p:spPr>
      </p:pic>
      <p:sp>
        <p:nvSpPr>
          <p:cNvPr id="484" name="Google Shape;484;p34"/>
          <p:cNvSpPr txBox="1"/>
          <p:nvPr/>
        </p:nvSpPr>
        <p:spPr>
          <a:xfrm>
            <a:off x="4808220" y="713571"/>
            <a:ext cx="3611880" cy="954107"/>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We observe that 6 and 7 have best performance. There is slight difference between performance hence we will consider 7 clusters to be optimum</a:t>
            </a:r>
            <a:endParaRPr b="0" i="0" sz="1400" u="none" cap="none" strike="noStrike">
              <a:solidFill>
                <a:schemeClr val="lt1"/>
              </a:solidFill>
              <a:latin typeface="Urbanist"/>
              <a:ea typeface="Urbanist"/>
              <a:cs typeface="Urbanist"/>
              <a:sym typeface="Urbanist"/>
            </a:endParaRPr>
          </a:p>
        </p:txBody>
      </p:sp>
      <p:pic>
        <p:nvPicPr>
          <p:cNvPr id="485" name="Google Shape;485;p34"/>
          <p:cNvPicPr preferRelativeResize="0"/>
          <p:nvPr/>
        </p:nvPicPr>
        <p:blipFill rotWithShape="1">
          <a:blip r:embed="rId5">
            <a:alphaModFix/>
          </a:blip>
          <a:srcRect b="0" l="0" r="0" t="0"/>
          <a:stretch/>
        </p:blipFill>
        <p:spPr>
          <a:xfrm>
            <a:off x="5394960" y="3663315"/>
            <a:ext cx="2301240" cy="1417320"/>
          </a:xfrm>
          <a:prstGeom prst="rect">
            <a:avLst/>
          </a:prstGeom>
          <a:noFill/>
          <a:ln>
            <a:noFill/>
          </a:ln>
        </p:spPr>
      </p:pic>
      <p:pic>
        <p:nvPicPr>
          <p:cNvPr id="486" name="Google Shape;486;p34"/>
          <p:cNvPicPr preferRelativeResize="0"/>
          <p:nvPr/>
        </p:nvPicPr>
        <p:blipFill rotWithShape="1">
          <a:blip r:embed="rId6">
            <a:alphaModFix/>
          </a:blip>
          <a:srcRect b="0" l="0" r="0" t="0"/>
          <a:stretch/>
        </p:blipFill>
        <p:spPr>
          <a:xfrm>
            <a:off x="0" y="2571750"/>
            <a:ext cx="4549846" cy="2571750"/>
          </a:xfrm>
          <a:prstGeom prst="rect">
            <a:avLst/>
          </a:prstGeom>
          <a:noFill/>
          <a:ln>
            <a:noFill/>
          </a:ln>
        </p:spPr>
      </p:pic>
      <p:sp>
        <p:nvSpPr>
          <p:cNvPr id="487" name="Google Shape;487;p34"/>
          <p:cNvSpPr txBox="1"/>
          <p:nvPr/>
        </p:nvSpPr>
        <p:spPr>
          <a:xfrm>
            <a:off x="4808220" y="2952603"/>
            <a:ext cx="3611880" cy="523220"/>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We ran  performance evaluation algorithms and got following results</a:t>
            </a:r>
            <a:endParaRPr b="0" i="0" sz="1400" u="none" cap="none" strike="noStrike">
              <a:solidFill>
                <a:schemeClr val="lt1"/>
              </a:solidFill>
              <a:latin typeface="Urbanist"/>
              <a:ea typeface="Urbanist"/>
              <a:cs typeface="Urbanist"/>
              <a:sym typeface="Urbanist"/>
            </a:endParaRPr>
          </a:p>
        </p:txBody>
      </p:sp>
      <p:pic>
        <p:nvPicPr>
          <p:cNvPr id="488" name="Google Shape;488;p34"/>
          <p:cNvPicPr preferRelativeResize="0"/>
          <p:nvPr/>
        </p:nvPicPr>
        <p:blipFill rotWithShape="1">
          <a:blip r:embed="rId7">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35"/>
          <p:cNvPicPr preferRelativeResize="0"/>
          <p:nvPr/>
        </p:nvPicPr>
        <p:blipFill rotWithShape="1">
          <a:blip r:embed="rId3">
            <a:alphaModFix/>
          </a:blip>
          <a:srcRect b="0" l="0" r="0" t="0"/>
          <a:stretch/>
        </p:blipFill>
        <p:spPr>
          <a:xfrm>
            <a:off x="-2" y="-1"/>
            <a:ext cx="9144000" cy="5143500"/>
          </a:xfrm>
          <a:prstGeom prst="rect">
            <a:avLst/>
          </a:prstGeom>
          <a:noFill/>
          <a:ln>
            <a:noFill/>
          </a:ln>
        </p:spPr>
      </p:pic>
      <p:sp>
        <p:nvSpPr>
          <p:cNvPr id="494" name="Google Shape;494;p35"/>
          <p:cNvSpPr txBox="1"/>
          <p:nvPr/>
        </p:nvSpPr>
        <p:spPr>
          <a:xfrm>
            <a:off x="182879" y="1462831"/>
            <a:ext cx="215677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Model Explanation</a:t>
            </a:r>
            <a:endParaRPr/>
          </a:p>
        </p:txBody>
      </p:sp>
      <p:pic>
        <p:nvPicPr>
          <p:cNvPr id="495" name="Google Shape;495;p35"/>
          <p:cNvPicPr preferRelativeResize="0"/>
          <p:nvPr/>
        </p:nvPicPr>
        <p:blipFill rotWithShape="1">
          <a:blip r:embed="rId4">
            <a:alphaModFix/>
          </a:blip>
          <a:srcRect b="0" l="0" r="0" t="0"/>
          <a:stretch/>
        </p:blipFill>
        <p:spPr>
          <a:xfrm>
            <a:off x="2522537" y="0"/>
            <a:ext cx="6621463" cy="5143500"/>
          </a:xfrm>
          <a:prstGeom prst="rect">
            <a:avLst/>
          </a:prstGeom>
          <a:noFill/>
          <a:ln>
            <a:noFill/>
          </a:ln>
        </p:spPr>
      </p:pic>
      <p:sp>
        <p:nvSpPr>
          <p:cNvPr id="496" name="Google Shape;496;p35"/>
          <p:cNvSpPr txBox="1"/>
          <p:nvPr/>
        </p:nvSpPr>
        <p:spPr>
          <a:xfrm>
            <a:off x="-2" y="2571750"/>
            <a:ext cx="2522537" cy="1815882"/>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D5D5D5"/>
                </a:solidFill>
                <a:latin typeface="Urbanist"/>
                <a:ea typeface="Urbanist"/>
                <a:cs typeface="Urbanist"/>
                <a:sym typeface="Urbanist"/>
              </a:rPr>
              <a:t>This is the clustering representation of our model. We can see that third cluster is the largest, but we will plot a word cloud map to have the better visual of the output from KNN clustering algorithm.</a:t>
            </a:r>
            <a:endParaRPr b="0" i="0" sz="1400" u="none" cap="none" strike="noStrike">
              <a:solidFill>
                <a:srgbClr val="000000"/>
              </a:solidFill>
              <a:latin typeface="Urbanist"/>
              <a:ea typeface="Urbanist"/>
              <a:cs typeface="Urbanist"/>
              <a:sym typeface="Urbanist"/>
            </a:endParaRPr>
          </a:p>
        </p:txBody>
      </p:sp>
      <p:pic>
        <p:nvPicPr>
          <p:cNvPr id="497" name="Google Shape;497;p35"/>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03" name="Google Shape;503;p36"/>
          <p:cNvSpPr txBox="1"/>
          <p:nvPr/>
        </p:nvSpPr>
        <p:spPr>
          <a:xfrm>
            <a:off x="2012645" y="2417861"/>
            <a:ext cx="5118709" cy="307777"/>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Cluster number 6 is dominated by Indian directors and movies</a:t>
            </a:r>
            <a:endParaRPr b="0" i="0" sz="1400" u="none" cap="none" strike="noStrike">
              <a:solidFill>
                <a:schemeClr val="dk1"/>
              </a:solidFill>
              <a:latin typeface="Arial"/>
              <a:ea typeface="Arial"/>
              <a:cs typeface="Arial"/>
              <a:sym typeface="Arial"/>
            </a:endParaRPr>
          </a:p>
        </p:txBody>
      </p:sp>
      <p:pic>
        <p:nvPicPr>
          <p:cNvPr id="504" name="Google Shape;504;p36"/>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Watch 300 | Netflix" id="509" name="Google Shape;509;p3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10" name="Google Shape;510;p37"/>
          <p:cNvSpPr txBox="1"/>
          <p:nvPr/>
        </p:nvSpPr>
        <p:spPr>
          <a:xfrm>
            <a:off x="365760" y="238542"/>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 HIERARCHICAL CLUSTERING</a:t>
            </a:r>
            <a:endParaRPr/>
          </a:p>
        </p:txBody>
      </p:sp>
      <p:pic>
        <p:nvPicPr>
          <p:cNvPr id="511" name="Google Shape;511;p37"/>
          <p:cNvPicPr preferRelativeResize="0"/>
          <p:nvPr/>
        </p:nvPicPr>
        <p:blipFill rotWithShape="1">
          <a:blip r:embed="rId4">
            <a:alphaModFix/>
          </a:blip>
          <a:srcRect b="0" l="0" r="0" t="0"/>
          <a:stretch/>
        </p:blipFill>
        <p:spPr>
          <a:xfrm>
            <a:off x="0" y="1130410"/>
            <a:ext cx="9144000" cy="4122420"/>
          </a:xfrm>
          <a:prstGeom prst="rect">
            <a:avLst/>
          </a:prstGeom>
          <a:noFill/>
          <a:ln>
            <a:noFill/>
          </a:ln>
        </p:spPr>
      </p:pic>
      <p:sp>
        <p:nvSpPr>
          <p:cNvPr id="512" name="Google Shape;512;p37"/>
          <p:cNvSpPr txBox="1"/>
          <p:nvPr/>
        </p:nvSpPr>
        <p:spPr>
          <a:xfrm>
            <a:off x="5913120" y="1325880"/>
            <a:ext cx="3230880" cy="523220"/>
          </a:xfrm>
          <a:prstGeom prst="rect">
            <a:avLst/>
          </a:prstGeom>
          <a:solidFill>
            <a:srgbClr val="D8D8D8">
              <a:alpha val="45882"/>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We will select 5 as number of clusters as horizontal line intersects 5</a:t>
            </a:r>
            <a:endParaRPr b="0" i="0" sz="1400" u="none" cap="none" strike="noStrike">
              <a:solidFill>
                <a:srgbClr val="000000"/>
              </a:solidFill>
              <a:latin typeface="Arial"/>
              <a:ea typeface="Arial"/>
              <a:cs typeface="Arial"/>
              <a:sym typeface="Arial"/>
            </a:endParaRPr>
          </a:p>
        </p:txBody>
      </p:sp>
      <p:pic>
        <p:nvPicPr>
          <p:cNvPr id="513" name="Google Shape;513;p37"/>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descr="No Time to Die (2021) - IMDb" id="518" name="Google Shape;518;p38"/>
          <p:cNvPicPr preferRelativeResize="0"/>
          <p:nvPr/>
        </p:nvPicPr>
        <p:blipFill rotWithShape="1">
          <a:blip r:embed="rId3">
            <a:alphaModFix/>
          </a:blip>
          <a:srcRect b="0" l="0" r="0" t="0"/>
          <a:stretch/>
        </p:blipFill>
        <p:spPr>
          <a:xfrm>
            <a:off x="0" y="0"/>
            <a:ext cx="9143999" cy="5143500"/>
          </a:xfrm>
          <a:prstGeom prst="rect">
            <a:avLst/>
          </a:prstGeom>
          <a:noFill/>
          <a:ln>
            <a:noFill/>
          </a:ln>
        </p:spPr>
      </p:pic>
      <p:pic>
        <p:nvPicPr>
          <p:cNvPr id="519" name="Google Shape;519;p38"/>
          <p:cNvPicPr preferRelativeResize="0"/>
          <p:nvPr/>
        </p:nvPicPr>
        <p:blipFill rotWithShape="1">
          <a:blip r:embed="rId4">
            <a:alphaModFix/>
          </a:blip>
          <a:srcRect b="0" l="0" r="0" t="0"/>
          <a:stretch/>
        </p:blipFill>
        <p:spPr>
          <a:xfrm>
            <a:off x="-29817" y="365332"/>
            <a:ext cx="5638799" cy="4412835"/>
          </a:xfrm>
          <a:prstGeom prst="rect">
            <a:avLst/>
          </a:prstGeom>
          <a:noFill/>
          <a:ln>
            <a:noFill/>
          </a:ln>
        </p:spPr>
      </p:pic>
      <p:pic>
        <p:nvPicPr>
          <p:cNvPr id="520" name="Google Shape;520;p38"/>
          <p:cNvPicPr preferRelativeResize="0"/>
          <p:nvPr/>
        </p:nvPicPr>
        <p:blipFill rotWithShape="1">
          <a:blip r:embed="rId5">
            <a:alphaModFix/>
          </a:blip>
          <a:srcRect b="0" l="0" r="0" t="0"/>
          <a:stretch/>
        </p:blipFill>
        <p:spPr>
          <a:xfrm>
            <a:off x="5981700" y="2571750"/>
            <a:ext cx="2529840" cy="1643970"/>
          </a:xfrm>
          <a:prstGeom prst="rect">
            <a:avLst/>
          </a:prstGeom>
          <a:noFill/>
          <a:ln>
            <a:noFill/>
          </a:ln>
        </p:spPr>
      </p:pic>
      <p:sp>
        <p:nvSpPr>
          <p:cNvPr id="521" name="Google Shape;521;p38"/>
          <p:cNvSpPr txBox="1"/>
          <p:nvPr/>
        </p:nvSpPr>
        <p:spPr>
          <a:xfrm>
            <a:off x="5875020" y="1097329"/>
            <a:ext cx="2796540" cy="738664"/>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We ran  performance evaluation algorithms and got following results</a:t>
            </a:r>
            <a:endParaRPr b="0" i="0" sz="1400" u="none" cap="none" strike="noStrike">
              <a:solidFill>
                <a:schemeClr val="lt1"/>
              </a:solidFill>
              <a:latin typeface="Urbanist"/>
              <a:ea typeface="Urbanist"/>
              <a:cs typeface="Urbanist"/>
              <a:sym typeface="Urbanist"/>
            </a:endParaRPr>
          </a:p>
        </p:txBody>
      </p:sp>
      <p:pic>
        <p:nvPicPr>
          <p:cNvPr id="522" name="Google Shape;522;p38"/>
          <p:cNvPicPr preferRelativeResize="0"/>
          <p:nvPr/>
        </p:nvPicPr>
        <p:blipFill rotWithShape="1">
          <a:blip r:embed="rId6">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descr="Harold Faltermeyer, Lady Gaga, Hans Zimmer, &amp; Lorne Balfe – Top Gun Anthem  - YouTube" id="527" name="Google Shape;527;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28" name="Google Shape;528;p39"/>
          <p:cNvSpPr txBox="1"/>
          <p:nvPr/>
        </p:nvSpPr>
        <p:spPr>
          <a:xfrm>
            <a:off x="182879" y="1462831"/>
            <a:ext cx="215677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Model Explanation</a:t>
            </a:r>
            <a:endParaRPr/>
          </a:p>
        </p:txBody>
      </p:sp>
      <p:sp>
        <p:nvSpPr>
          <p:cNvPr id="529" name="Google Shape;529;p39"/>
          <p:cNvSpPr txBox="1"/>
          <p:nvPr/>
        </p:nvSpPr>
        <p:spPr>
          <a:xfrm>
            <a:off x="-2" y="2571750"/>
            <a:ext cx="2522537" cy="1815882"/>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This is the clustering representation of our model. We can see that third cluster is the largest, but we will plot a word cloud map to have the better visual of the output from Hierarchical clustering algorithm.</a:t>
            </a:r>
            <a:endParaRPr b="0" i="0" sz="1400" u="none" cap="none" strike="noStrike">
              <a:solidFill>
                <a:schemeClr val="lt1"/>
              </a:solidFill>
              <a:latin typeface="Urbanist"/>
              <a:ea typeface="Urbanist"/>
              <a:cs typeface="Urbanist"/>
              <a:sym typeface="Urbanist"/>
            </a:endParaRPr>
          </a:p>
        </p:txBody>
      </p:sp>
      <p:pic>
        <p:nvPicPr>
          <p:cNvPr id="530" name="Google Shape;530;p39"/>
          <p:cNvPicPr preferRelativeResize="0"/>
          <p:nvPr/>
        </p:nvPicPr>
        <p:blipFill rotWithShape="1">
          <a:blip r:embed="rId4">
            <a:alphaModFix/>
          </a:blip>
          <a:srcRect b="0" l="0" r="0" t="0"/>
          <a:stretch/>
        </p:blipFill>
        <p:spPr>
          <a:xfrm>
            <a:off x="2522537" y="0"/>
            <a:ext cx="6621463" cy="5143500"/>
          </a:xfrm>
          <a:prstGeom prst="rect">
            <a:avLst/>
          </a:prstGeom>
          <a:noFill/>
          <a:ln>
            <a:noFill/>
          </a:ln>
        </p:spPr>
      </p:pic>
      <p:pic>
        <p:nvPicPr>
          <p:cNvPr id="531" name="Google Shape;531;p39"/>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40"/>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537" name="Google Shape;537;p40"/>
          <p:cNvSpPr txBox="1"/>
          <p:nvPr/>
        </p:nvSpPr>
        <p:spPr>
          <a:xfrm>
            <a:off x="2112030" y="2417861"/>
            <a:ext cx="4919937" cy="307777"/>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Cluster number 3 is dominated by Indian movies and shows</a:t>
            </a:r>
            <a:endParaRPr b="0" i="0" sz="1400" u="none" cap="none" strike="noStrike">
              <a:solidFill>
                <a:srgbClr val="000000"/>
              </a:solidFill>
              <a:latin typeface="Arial"/>
              <a:ea typeface="Arial"/>
              <a:cs typeface="Arial"/>
              <a:sym typeface="Arial"/>
            </a:endParaRPr>
          </a:p>
        </p:txBody>
      </p:sp>
      <p:pic>
        <p:nvPicPr>
          <p:cNvPr id="538" name="Google Shape;538;p40"/>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descr="Mission: Impossible – Dead Reckoning Part One | Official Website | Now  Playing Only In Theatres" id="543" name="Google Shape;543;p4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44" name="Google Shape;544;p41"/>
          <p:cNvSpPr txBox="1"/>
          <p:nvPr/>
        </p:nvSpPr>
        <p:spPr>
          <a:xfrm>
            <a:off x="365760" y="238542"/>
            <a:ext cx="342138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 DBSCAN CLUSTERING</a:t>
            </a:r>
            <a:endParaRPr/>
          </a:p>
        </p:txBody>
      </p:sp>
      <p:sp>
        <p:nvSpPr>
          <p:cNvPr id="545" name="Google Shape;545;p41"/>
          <p:cNvSpPr txBox="1"/>
          <p:nvPr/>
        </p:nvSpPr>
        <p:spPr>
          <a:xfrm>
            <a:off x="502920" y="784860"/>
            <a:ext cx="8122920" cy="738664"/>
          </a:xfrm>
          <a:prstGeom prst="rect">
            <a:avLst/>
          </a:prstGeom>
          <a:solidFill>
            <a:srgbClr val="D8D8D8">
              <a:alpha val="6078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This algorithm doesn’t require specifying number of clusters it will automatically consider the number of clusters. Here the algorithm has decided that there can be 18 clusters. We will run the performance evaluation algorithms to evaluate the model performance</a:t>
            </a:r>
            <a:endParaRPr b="0" i="0" sz="1400" u="none" cap="none" strike="noStrike">
              <a:solidFill>
                <a:schemeClr val="lt1"/>
              </a:solidFill>
              <a:latin typeface="Urbanist"/>
              <a:ea typeface="Urbanist"/>
              <a:cs typeface="Urbanist"/>
              <a:sym typeface="Urbanist"/>
            </a:endParaRPr>
          </a:p>
        </p:txBody>
      </p:sp>
      <p:pic>
        <p:nvPicPr>
          <p:cNvPr id="546" name="Google Shape;546;p41"/>
          <p:cNvPicPr preferRelativeResize="0"/>
          <p:nvPr/>
        </p:nvPicPr>
        <p:blipFill rotWithShape="1">
          <a:blip r:embed="rId4">
            <a:alphaModFix/>
          </a:blip>
          <a:srcRect b="0" l="0" r="0" t="0"/>
          <a:stretch/>
        </p:blipFill>
        <p:spPr>
          <a:xfrm>
            <a:off x="502920" y="1699260"/>
            <a:ext cx="5265928" cy="3337560"/>
          </a:xfrm>
          <a:prstGeom prst="rect">
            <a:avLst/>
          </a:prstGeom>
          <a:noFill/>
          <a:ln>
            <a:noFill/>
          </a:ln>
        </p:spPr>
      </p:pic>
      <p:pic>
        <p:nvPicPr>
          <p:cNvPr id="547" name="Google Shape;547;p41"/>
          <p:cNvPicPr preferRelativeResize="0"/>
          <p:nvPr/>
        </p:nvPicPr>
        <p:blipFill rotWithShape="1">
          <a:blip r:embed="rId5">
            <a:alphaModFix/>
          </a:blip>
          <a:srcRect b="0" l="0" r="0" t="0"/>
          <a:stretch/>
        </p:blipFill>
        <p:spPr>
          <a:xfrm>
            <a:off x="6294120" y="3368040"/>
            <a:ext cx="2186940" cy="1363980"/>
          </a:xfrm>
          <a:prstGeom prst="rect">
            <a:avLst/>
          </a:prstGeom>
          <a:noFill/>
          <a:ln>
            <a:noFill/>
          </a:ln>
        </p:spPr>
      </p:pic>
      <p:pic>
        <p:nvPicPr>
          <p:cNvPr id="548" name="Google Shape;548;p41"/>
          <p:cNvPicPr preferRelativeResize="0"/>
          <p:nvPr/>
        </p:nvPicPr>
        <p:blipFill rotWithShape="1">
          <a:blip r:embed="rId6">
            <a:alphaModFix/>
          </a:blip>
          <a:srcRect b="0" l="0" r="0" t="0"/>
          <a:stretch/>
        </p:blipFill>
        <p:spPr>
          <a:xfrm>
            <a:off x="8742183" y="7374"/>
            <a:ext cx="387069" cy="39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These Netflix secret codes help unlock a whole heap of new movies and shows  | GamesRadar+" id="132" name="Google Shape;132;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3" name="Google Shape;133;p15"/>
          <p:cNvSpPr txBox="1"/>
          <p:nvPr>
            <p:ph type="title"/>
          </p:nvPr>
        </p:nvSpPr>
        <p:spPr>
          <a:xfrm>
            <a:off x="720000" y="445025"/>
            <a:ext cx="6531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lt1"/>
                </a:solidFill>
              </a:rPr>
              <a:t>STEPS INVOLVED IN CLUSTERING</a:t>
            </a:r>
            <a:endParaRPr>
              <a:solidFill>
                <a:schemeClr val="lt1"/>
              </a:solidFill>
            </a:endParaRPr>
          </a:p>
        </p:txBody>
      </p:sp>
      <p:sp>
        <p:nvSpPr>
          <p:cNvPr id="134" name="Google Shape;134;p15"/>
          <p:cNvSpPr txBox="1"/>
          <p:nvPr>
            <p:ph idx="3" type="title"/>
          </p:nvPr>
        </p:nvSpPr>
        <p:spPr>
          <a:xfrm>
            <a:off x="720055" y="1502025"/>
            <a:ext cx="3440400" cy="50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lt1"/>
                </a:solidFill>
              </a:rPr>
              <a:t>01.</a:t>
            </a:r>
            <a:endParaRPr>
              <a:solidFill>
                <a:schemeClr val="lt1"/>
              </a:solidFill>
            </a:endParaRPr>
          </a:p>
        </p:txBody>
      </p:sp>
      <p:sp>
        <p:nvSpPr>
          <p:cNvPr id="135" name="Google Shape;135;p15"/>
          <p:cNvSpPr txBox="1"/>
          <p:nvPr>
            <p:ph idx="4" type="title"/>
          </p:nvPr>
        </p:nvSpPr>
        <p:spPr>
          <a:xfrm>
            <a:off x="4432462" y="1502025"/>
            <a:ext cx="3440400" cy="50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lt1"/>
                </a:solidFill>
              </a:rPr>
              <a:t>04.</a:t>
            </a:r>
            <a:endParaRPr>
              <a:solidFill>
                <a:schemeClr val="lt1"/>
              </a:solidFill>
            </a:endParaRPr>
          </a:p>
        </p:txBody>
      </p:sp>
      <p:sp>
        <p:nvSpPr>
          <p:cNvPr id="136" name="Google Shape;136;p15"/>
          <p:cNvSpPr txBox="1"/>
          <p:nvPr>
            <p:ph idx="5" type="title"/>
          </p:nvPr>
        </p:nvSpPr>
        <p:spPr>
          <a:xfrm>
            <a:off x="720027" y="2529452"/>
            <a:ext cx="3440400" cy="50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lt1"/>
                </a:solidFill>
              </a:rPr>
              <a:t>02.</a:t>
            </a:r>
            <a:endParaRPr>
              <a:solidFill>
                <a:schemeClr val="lt1"/>
              </a:solidFill>
            </a:endParaRPr>
          </a:p>
        </p:txBody>
      </p:sp>
      <p:sp>
        <p:nvSpPr>
          <p:cNvPr id="137" name="Google Shape;137;p15"/>
          <p:cNvSpPr txBox="1"/>
          <p:nvPr>
            <p:ph idx="7" type="title"/>
          </p:nvPr>
        </p:nvSpPr>
        <p:spPr>
          <a:xfrm>
            <a:off x="720082" y="3557004"/>
            <a:ext cx="3440400" cy="50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lt1"/>
                </a:solidFill>
              </a:rPr>
              <a:t>03.</a:t>
            </a:r>
            <a:endParaRPr>
              <a:solidFill>
                <a:schemeClr val="lt1"/>
              </a:solidFill>
            </a:endParaRPr>
          </a:p>
        </p:txBody>
      </p:sp>
      <p:sp>
        <p:nvSpPr>
          <p:cNvPr id="138" name="Google Shape;138;p15"/>
          <p:cNvSpPr txBox="1"/>
          <p:nvPr>
            <p:ph idx="1" type="subTitle"/>
          </p:nvPr>
        </p:nvSpPr>
        <p:spPr>
          <a:xfrm>
            <a:off x="720000" y="2005712"/>
            <a:ext cx="3440400" cy="429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solidFill>
                  <a:schemeClr val="lt1"/>
                </a:solidFill>
              </a:rPr>
              <a:t>Exploratory Data Analysis</a:t>
            </a:r>
            <a:endParaRPr>
              <a:solidFill>
                <a:schemeClr val="lt1"/>
              </a:solidFill>
            </a:endParaRPr>
          </a:p>
        </p:txBody>
      </p:sp>
      <p:sp>
        <p:nvSpPr>
          <p:cNvPr id="139" name="Google Shape;139;p15"/>
          <p:cNvSpPr txBox="1"/>
          <p:nvPr>
            <p:ph idx="9" type="subTitle"/>
          </p:nvPr>
        </p:nvSpPr>
        <p:spPr>
          <a:xfrm>
            <a:off x="720000" y="3033139"/>
            <a:ext cx="3440400" cy="429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solidFill>
                  <a:schemeClr val="lt1"/>
                </a:solidFill>
              </a:rPr>
              <a:t>Preprocessing</a:t>
            </a:r>
            <a:endParaRPr>
              <a:solidFill>
                <a:schemeClr val="lt1"/>
              </a:solidFill>
            </a:endParaRPr>
          </a:p>
        </p:txBody>
      </p:sp>
      <p:sp>
        <p:nvSpPr>
          <p:cNvPr id="140" name="Google Shape;140;p15"/>
          <p:cNvSpPr txBox="1"/>
          <p:nvPr>
            <p:ph idx="13" type="subTitle"/>
          </p:nvPr>
        </p:nvSpPr>
        <p:spPr>
          <a:xfrm>
            <a:off x="720000" y="4060867"/>
            <a:ext cx="3440400" cy="73351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solidFill>
                  <a:schemeClr val="lt1"/>
                </a:solidFill>
              </a:rPr>
              <a:t>Model Implementation and Explanation</a:t>
            </a:r>
            <a:endParaRPr/>
          </a:p>
        </p:txBody>
      </p:sp>
      <p:sp>
        <p:nvSpPr>
          <p:cNvPr id="141" name="Google Shape;141;p15"/>
          <p:cNvSpPr txBox="1"/>
          <p:nvPr>
            <p:ph idx="14" type="subTitle"/>
          </p:nvPr>
        </p:nvSpPr>
        <p:spPr>
          <a:xfrm>
            <a:off x="4432407" y="2005769"/>
            <a:ext cx="3440400" cy="4234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solidFill>
                  <a:schemeClr val="lt1"/>
                </a:solidFill>
              </a:rPr>
              <a:t>Conclusion</a:t>
            </a:r>
            <a:endParaRPr/>
          </a:p>
        </p:txBody>
      </p:sp>
      <p:grpSp>
        <p:nvGrpSpPr>
          <p:cNvPr id="142" name="Google Shape;142;p15"/>
          <p:cNvGrpSpPr/>
          <p:nvPr/>
        </p:nvGrpSpPr>
        <p:grpSpPr>
          <a:xfrm>
            <a:off x="7913000" y="4409878"/>
            <a:ext cx="1031794" cy="733514"/>
            <a:chOff x="7792288" y="2173950"/>
            <a:chExt cx="347125" cy="246775"/>
          </a:xfrm>
        </p:grpSpPr>
        <p:sp>
          <p:nvSpPr>
            <p:cNvPr id="143" name="Google Shape;143;p15"/>
            <p:cNvSpPr/>
            <p:nvPr/>
          </p:nvSpPr>
          <p:spPr>
            <a:xfrm>
              <a:off x="7884663" y="2173950"/>
              <a:ext cx="97900" cy="246775"/>
            </a:xfrm>
            <a:custGeom>
              <a:rect b="b" l="l" r="r" t="t"/>
              <a:pathLst>
                <a:path extrusionOk="0" h="9871" w="3916">
                  <a:moveTo>
                    <a:pt x="3756" y="0"/>
                  </a:moveTo>
                  <a:cubicBezTo>
                    <a:pt x="3718" y="0"/>
                    <a:pt x="3681" y="15"/>
                    <a:pt x="3653" y="43"/>
                  </a:cubicBezTo>
                  <a:cubicBezTo>
                    <a:pt x="3612" y="84"/>
                    <a:pt x="2630" y="1076"/>
                    <a:pt x="1732" y="2772"/>
                  </a:cubicBezTo>
                  <a:cubicBezTo>
                    <a:pt x="902" y="4340"/>
                    <a:pt x="1" y="6821"/>
                    <a:pt x="419" y="9747"/>
                  </a:cubicBezTo>
                  <a:cubicBezTo>
                    <a:pt x="428" y="9819"/>
                    <a:pt x="490" y="9871"/>
                    <a:pt x="562" y="9871"/>
                  </a:cubicBezTo>
                  <a:lnTo>
                    <a:pt x="2034" y="9871"/>
                  </a:lnTo>
                  <a:cubicBezTo>
                    <a:pt x="2090" y="9871"/>
                    <a:pt x="2135" y="9825"/>
                    <a:pt x="2137" y="9770"/>
                  </a:cubicBezTo>
                  <a:cubicBezTo>
                    <a:pt x="2188" y="7593"/>
                    <a:pt x="2712" y="5668"/>
                    <a:pt x="3007" y="4208"/>
                  </a:cubicBezTo>
                  <a:cubicBezTo>
                    <a:pt x="3276" y="2879"/>
                    <a:pt x="3394" y="1445"/>
                    <a:pt x="3891" y="200"/>
                  </a:cubicBezTo>
                  <a:cubicBezTo>
                    <a:pt x="3916" y="136"/>
                    <a:pt x="3893" y="63"/>
                    <a:pt x="3836" y="25"/>
                  </a:cubicBezTo>
                  <a:cubicBezTo>
                    <a:pt x="3811" y="9"/>
                    <a:pt x="3784" y="0"/>
                    <a:pt x="3756" y="0"/>
                  </a:cubicBezTo>
                  <a:close/>
                </a:path>
              </a:pathLst>
            </a:custGeom>
            <a:solidFill>
              <a:srgbClr val="FFFFFF">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a:off x="7792288" y="2293700"/>
              <a:ext cx="47575" cy="127025"/>
            </a:xfrm>
            <a:custGeom>
              <a:rect b="b" l="l" r="r" t="t"/>
              <a:pathLst>
                <a:path extrusionOk="0" h="5081" w="1903">
                  <a:moveTo>
                    <a:pt x="161" y="0"/>
                  </a:moveTo>
                  <a:cubicBezTo>
                    <a:pt x="135" y="0"/>
                    <a:pt x="107" y="9"/>
                    <a:pt x="84" y="22"/>
                  </a:cubicBezTo>
                  <a:cubicBezTo>
                    <a:pt x="27" y="58"/>
                    <a:pt x="1" y="128"/>
                    <a:pt x="22" y="191"/>
                  </a:cubicBezTo>
                  <a:cubicBezTo>
                    <a:pt x="794" y="2504"/>
                    <a:pt x="30" y="4865"/>
                    <a:pt x="22" y="4890"/>
                  </a:cubicBezTo>
                  <a:cubicBezTo>
                    <a:pt x="7" y="4934"/>
                    <a:pt x="16" y="4983"/>
                    <a:pt x="42" y="5020"/>
                  </a:cubicBezTo>
                  <a:cubicBezTo>
                    <a:pt x="69" y="5058"/>
                    <a:pt x="113" y="5081"/>
                    <a:pt x="159" y="5081"/>
                  </a:cubicBezTo>
                  <a:lnTo>
                    <a:pt x="1757" y="5081"/>
                  </a:lnTo>
                  <a:cubicBezTo>
                    <a:pt x="1837" y="5081"/>
                    <a:pt x="1902" y="5016"/>
                    <a:pt x="1902" y="4936"/>
                  </a:cubicBezTo>
                  <a:cubicBezTo>
                    <a:pt x="1902" y="1721"/>
                    <a:pt x="331" y="111"/>
                    <a:pt x="264" y="43"/>
                  </a:cubicBezTo>
                  <a:cubicBezTo>
                    <a:pt x="234" y="15"/>
                    <a:pt x="198" y="0"/>
                    <a:pt x="161" y="0"/>
                  </a:cubicBezTo>
                  <a:close/>
                </a:path>
              </a:pathLst>
            </a:custGeom>
            <a:solidFill>
              <a:srgbClr val="FFFFFF">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5"/>
            <p:cNvSpPr/>
            <p:nvPr/>
          </p:nvSpPr>
          <p:spPr>
            <a:xfrm>
              <a:off x="7832313" y="2213850"/>
              <a:ext cx="52950" cy="206875"/>
            </a:xfrm>
            <a:custGeom>
              <a:rect b="b" l="l" r="r" t="t"/>
              <a:pathLst>
                <a:path extrusionOk="0" h="8275" w="2118">
                  <a:moveTo>
                    <a:pt x="156" y="1"/>
                  </a:moveTo>
                  <a:cubicBezTo>
                    <a:pt x="133" y="1"/>
                    <a:pt x="109" y="7"/>
                    <a:pt x="87" y="19"/>
                  </a:cubicBezTo>
                  <a:cubicBezTo>
                    <a:pt x="30" y="48"/>
                    <a:pt x="1" y="112"/>
                    <a:pt x="14" y="175"/>
                  </a:cubicBezTo>
                  <a:cubicBezTo>
                    <a:pt x="334" y="1773"/>
                    <a:pt x="393" y="3380"/>
                    <a:pt x="352" y="4727"/>
                  </a:cubicBezTo>
                  <a:cubicBezTo>
                    <a:pt x="352" y="4740"/>
                    <a:pt x="353" y="4751"/>
                    <a:pt x="357" y="4763"/>
                  </a:cubicBezTo>
                  <a:cubicBezTo>
                    <a:pt x="691" y="5598"/>
                    <a:pt x="954" y="6829"/>
                    <a:pt x="964" y="8185"/>
                  </a:cubicBezTo>
                  <a:cubicBezTo>
                    <a:pt x="965" y="8234"/>
                    <a:pt x="1005" y="8275"/>
                    <a:pt x="1055" y="8275"/>
                  </a:cubicBezTo>
                  <a:lnTo>
                    <a:pt x="1744" y="8275"/>
                  </a:lnTo>
                  <a:cubicBezTo>
                    <a:pt x="1799" y="8275"/>
                    <a:pt x="1842" y="8226"/>
                    <a:pt x="1834" y="8172"/>
                  </a:cubicBezTo>
                  <a:cubicBezTo>
                    <a:pt x="1615" y="6535"/>
                    <a:pt x="1778" y="5006"/>
                    <a:pt x="2113" y="3713"/>
                  </a:cubicBezTo>
                  <a:cubicBezTo>
                    <a:pt x="2118" y="3699"/>
                    <a:pt x="2116" y="3681"/>
                    <a:pt x="2113" y="3666"/>
                  </a:cubicBezTo>
                  <a:cubicBezTo>
                    <a:pt x="1413" y="1229"/>
                    <a:pt x="326" y="112"/>
                    <a:pt x="259" y="43"/>
                  </a:cubicBezTo>
                  <a:cubicBezTo>
                    <a:pt x="231" y="15"/>
                    <a:pt x="193" y="1"/>
                    <a:pt x="156" y="1"/>
                  </a:cubicBezTo>
                  <a:close/>
                </a:path>
              </a:pathLst>
            </a:custGeom>
            <a:solidFill>
              <a:srgbClr val="FFFFFF">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5"/>
            <p:cNvSpPr/>
            <p:nvPr/>
          </p:nvSpPr>
          <p:spPr>
            <a:xfrm>
              <a:off x="8011888" y="2233850"/>
              <a:ext cx="87550" cy="186875"/>
            </a:xfrm>
            <a:custGeom>
              <a:rect b="b" l="l" r="r" t="t"/>
              <a:pathLst>
                <a:path extrusionOk="0" h="7475" w="3502">
                  <a:moveTo>
                    <a:pt x="159" y="0"/>
                  </a:moveTo>
                  <a:cubicBezTo>
                    <a:pt x="128" y="0"/>
                    <a:pt x="97" y="10"/>
                    <a:pt x="71" y="30"/>
                  </a:cubicBezTo>
                  <a:cubicBezTo>
                    <a:pt x="22" y="67"/>
                    <a:pt x="0" y="132"/>
                    <a:pt x="20" y="191"/>
                  </a:cubicBezTo>
                  <a:cubicBezTo>
                    <a:pt x="798" y="2527"/>
                    <a:pt x="23" y="7258"/>
                    <a:pt x="15" y="7307"/>
                  </a:cubicBezTo>
                  <a:cubicBezTo>
                    <a:pt x="9" y="7348"/>
                    <a:pt x="20" y="7392"/>
                    <a:pt x="48" y="7423"/>
                  </a:cubicBezTo>
                  <a:cubicBezTo>
                    <a:pt x="75" y="7457"/>
                    <a:pt x="115" y="7475"/>
                    <a:pt x="159" y="7475"/>
                  </a:cubicBezTo>
                  <a:lnTo>
                    <a:pt x="3351" y="7475"/>
                  </a:lnTo>
                  <a:cubicBezTo>
                    <a:pt x="3393" y="7475"/>
                    <a:pt x="3434" y="7457"/>
                    <a:pt x="3462" y="7424"/>
                  </a:cubicBezTo>
                  <a:cubicBezTo>
                    <a:pt x="3488" y="7393"/>
                    <a:pt x="3501" y="7351"/>
                    <a:pt x="3496" y="7308"/>
                  </a:cubicBezTo>
                  <a:cubicBezTo>
                    <a:pt x="3078" y="4392"/>
                    <a:pt x="2222" y="2572"/>
                    <a:pt x="1575" y="1559"/>
                  </a:cubicBezTo>
                  <a:cubicBezTo>
                    <a:pt x="870" y="452"/>
                    <a:pt x="265" y="41"/>
                    <a:pt x="239" y="25"/>
                  </a:cubicBezTo>
                  <a:cubicBezTo>
                    <a:pt x="214" y="7"/>
                    <a:pt x="186" y="0"/>
                    <a:pt x="159" y="0"/>
                  </a:cubicBezTo>
                  <a:close/>
                </a:path>
              </a:pathLst>
            </a:custGeom>
            <a:solidFill>
              <a:srgbClr val="FFFFFF">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5"/>
            <p:cNvSpPr/>
            <p:nvPr/>
          </p:nvSpPr>
          <p:spPr>
            <a:xfrm>
              <a:off x="8001513" y="2173950"/>
              <a:ext cx="38350" cy="48775"/>
            </a:xfrm>
            <a:custGeom>
              <a:rect b="b" l="l" r="r" t="t"/>
              <a:pathLst>
                <a:path extrusionOk="0" h="1951" w="1534">
                  <a:moveTo>
                    <a:pt x="1372" y="0"/>
                  </a:moveTo>
                  <a:cubicBezTo>
                    <a:pt x="1333" y="0"/>
                    <a:pt x="1293" y="15"/>
                    <a:pt x="1266" y="46"/>
                  </a:cubicBezTo>
                  <a:cubicBezTo>
                    <a:pt x="1238" y="76"/>
                    <a:pt x="659" y="704"/>
                    <a:pt x="1" y="1951"/>
                  </a:cubicBezTo>
                  <a:cubicBezTo>
                    <a:pt x="24" y="1930"/>
                    <a:pt x="48" y="1907"/>
                    <a:pt x="74" y="1887"/>
                  </a:cubicBezTo>
                  <a:cubicBezTo>
                    <a:pt x="221" y="1775"/>
                    <a:pt x="397" y="1719"/>
                    <a:pt x="573" y="1719"/>
                  </a:cubicBezTo>
                  <a:cubicBezTo>
                    <a:pt x="700" y="1719"/>
                    <a:pt x="827" y="1748"/>
                    <a:pt x="944" y="1807"/>
                  </a:cubicBezTo>
                  <a:cubicBezTo>
                    <a:pt x="1049" y="1177"/>
                    <a:pt x="1223" y="629"/>
                    <a:pt x="1492" y="226"/>
                  </a:cubicBezTo>
                  <a:cubicBezTo>
                    <a:pt x="1533" y="164"/>
                    <a:pt x="1520" y="79"/>
                    <a:pt x="1461" y="31"/>
                  </a:cubicBezTo>
                  <a:cubicBezTo>
                    <a:pt x="1435" y="10"/>
                    <a:pt x="1403" y="0"/>
                    <a:pt x="1372" y="0"/>
                  </a:cubicBezTo>
                  <a:close/>
                </a:path>
              </a:pathLst>
            </a:custGeom>
            <a:solidFill>
              <a:srgbClr val="FFFFFF">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5"/>
            <p:cNvSpPr/>
            <p:nvPr/>
          </p:nvSpPr>
          <p:spPr>
            <a:xfrm>
              <a:off x="8066588" y="2213875"/>
              <a:ext cx="72825" cy="206850"/>
            </a:xfrm>
            <a:custGeom>
              <a:rect b="b" l="l" r="r" t="t"/>
              <a:pathLst>
                <a:path extrusionOk="0" h="8274" w="2913">
                  <a:moveTo>
                    <a:pt x="1962" y="0"/>
                  </a:moveTo>
                  <a:cubicBezTo>
                    <a:pt x="1934" y="0"/>
                    <a:pt x="1906" y="8"/>
                    <a:pt x="1881" y="24"/>
                  </a:cubicBezTo>
                  <a:cubicBezTo>
                    <a:pt x="1814" y="70"/>
                    <a:pt x="706" y="822"/>
                    <a:pt x="1" y="2062"/>
                  </a:cubicBezTo>
                  <a:cubicBezTo>
                    <a:pt x="956" y="3590"/>
                    <a:pt x="1612" y="5811"/>
                    <a:pt x="1959" y="8176"/>
                  </a:cubicBezTo>
                  <a:lnTo>
                    <a:pt x="1959" y="8178"/>
                  </a:lnTo>
                  <a:cubicBezTo>
                    <a:pt x="1967" y="8233"/>
                    <a:pt x="2015" y="8274"/>
                    <a:pt x="2072" y="8274"/>
                  </a:cubicBezTo>
                  <a:lnTo>
                    <a:pt x="2761" y="8274"/>
                  </a:lnTo>
                  <a:cubicBezTo>
                    <a:pt x="2816" y="8274"/>
                    <a:pt x="2865" y="8243"/>
                    <a:pt x="2891" y="8194"/>
                  </a:cubicBezTo>
                  <a:cubicBezTo>
                    <a:pt x="2912" y="8151"/>
                    <a:pt x="2909" y="8101"/>
                    <a:pt x="2888" y="8057"/>
                  </a:cubicBezTo>
                  <a:cubicBezTo>
                    <a:pt x="1334" y="4943"/>
                    <a:pt x="2098" y="217"/>
                    <a:pt x="2106" y="169"/>
                  </a:cubicBezTo>
                  <a:cubicBezTo>
                    <a:pt x="2114" y="112"/>
                    <a:pt x="2090" y="55"/>
                    <a:pt x="2041" y="24"/>
                  </a:cubicBezTo>
                  <a:cubicBezTo>
                    <a:pt x="2017" y="8"/>
                    <a:pt x="1989" y="0"/>
                    <a:pt x="1962" y="0"/>
                  </a:cubicBezTo>
                  <a:close/>
                </a:path>
              </a:pathLst>
            </a:custGeom>
            <a:solidFill>
              <a:srgbClr val="FFFFFF">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5"/>
            <p:cNvSpPr/>
            <p:nvPr/>
          </p:nvSpPr>
          <p:spPr>
            <a:xfrm>
              <a:off x="7954963" y="2241925"/>
              <a:ext cx="58100" cy="178800"/>
            </a:xfrm>
            <a:custGeom>
              <a:rect b="b" l="l" r="r" t="t"/>
              <a:pathLst>
                <a:path extrusionOk="0" h="7152" w="2324">
                  <a:moveTo>
                    <a:pt x="1547" y="0"/>
                  </a:moveTo>
                  <a:cubicBezTo>
                    <a:pt x="1507" y="0"/>
                    <a:pt x="1468" y="22"/>
                    <a:pt x="1448" y="66"/>
                  </a:cubicBezTo>
                  <a:cubicBezTo>
                    <a:pt x="786" y="1567"/>
                    <a:pt x="51" y="3932"/>
                    <a:pt x="1" y="7005"/>
                  </a:cubicBezTo>
                  <a:cubicBezTo>
                    <a:pt x="1" y="7043"/>
                    <a:pt x="15" y="7082"/>
                    <a:pt x="41" y="7108"/>
                  </a:cubicBezTo>
                  <a:cubicBezTo>
                    <a:pt x="69" y="7136"/>
                    <a:pt x="107" y="7152"/>
                    <a:pt x="146" y="7152"/>
                  </a:cubicBezTo>
                  <a:lnTo>
                    <a:pt x="1528" y="7152"/>
                  </a:lnTo>
                  <a:cubicBezTo>
                    <a:pt x="1584" y="7152"/>
                    <a:pt x="1629" y="7113"/>
                    <a:pt x="1638" y="7059"/>
                  </a:cubicBezTo>
                  <a:cubicBezTo>
                    <a:pt x="1739" y="6370"/>
                    <a:pt x="2323" y="2086"/>
                    <a:pt x="1656" y="82"/>
                  </a:cubicBezTo>
                  <a:cubicBezTo>
                    <a:pt x="1654" y="80"/>
                    <a:pt x="1654" y="79"/>
                    <a:pt x="1654" y="79"/>
                  </a:cubicBezTo>
                  <a:cubicBezTo>
                    <a:pt x="1637" y="27"/>
                    <a:pt x="1592" y="0"/>
                    <a:pt x="1547" y="0"/>
                  </a:cubicBezTo>
                  <a:close/>
                </a:path>
              </a:pathLst>
            </a:custGeom>
            <a:solidFill>
              <a:srgbClr val="FFFFFF">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0" name="Google Shape;150;p15"/>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descr="Darlings, Jamtara, RRR: What India watched on Netflix in 2022" id="553" name="Google Shape;553;p42"/>
          <p:cNvPicPr preferRelativeResize="0"/>
          <p:nvPr/>
        </p:nvPicPr>
        <p:blipFill rotWithShape="1">
          <a:blip r:embed="rId3">
            <a:alphaModFix/>
          </a:blip>
          <a:srcRect b="0" l="0" r="0" t="0"/>
          <a:stretch/>
        </p:blipFill>
        <p:spPr>
          <a:xfrm>
            <a:off x="-2" y="12617"/>
            <a:ext cx="9144002" cy="5118266"/>
          </a:xfrm>
          <a:prstGeom prst="rect">
            <a:avLst/>
          </a:prstGeom>
          <a:noFill/>
          <a:ln>
            <a:noFill/>
          </a:ln>
        </p:spPr>
      </p:pic>
      <p:pic>
        <p:nvPicPr>
          <p:cNvPr id="554" name="Google Shape;554;p42"/>
          <p:cNvPicPr preferRelativeResize="0"/>
          <p:nvPr/>
        </p:nvPicPr>
        <p:blipFill rotWithShape="1">
          <a:blip r:embed="rId4">
            <a:alphaModFix/>
          </a:blip>
          <a:srcRect b="0" l="0" r="0" t="0"/>
          <a:stretch/>
        </p:blipFill>
        <p:spPr>
          <a:xfrm>
            <a:off x="2522537" y="0"/>
            <a:ext cx="6621463" cy="5143500"/>
          </a:xfrm>
          <a:prstGeom prst="rect">
            <a:avLst/>
          </a:prstGeom>
          <a:noFill/>
          <a:ln>
            <a:noFill/>
          </a:ln>
        </p:spPr>
      </p:pic>
      <p:sp>
        <p:nvSpPr>
          <p:cNvPr id="555" name="Google Shape;555;p42"/>
          <p:cNvSpPr txBox="1"/>
          <p:nvPr/>
        </p:nvSpPr>
        <p:spPr>
          <a:xfrm>
            <a:off x="182879" y="1462831"/>
            <a:ext cx="215677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Model Explanation</a:t>
            </a:r>
            <a:endParaRPr/>
          </a:p>
        </p:txBody>
      </p:sp>
      <p:sp>
        <p:nvSpPr>
          <p:cNvPr id="556" name="Google Shape;556;p42"/>
          <p:cNvSpPr txBox="1"/>
          <p:nvPr/>
        </p:nvSpPr>
        <p:spPr>
          <a:xfrm>
            <a:off x="-2" y="2571750"/>
            <a:ext cx="2522537" cy="2462213"/>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This is the clustering representation of our model. We can see that third cluster is the largest, but we will plot a word cloud map to have the better visual of the output from DBSCAN clustering algorithm. Maximum density is till 5 clusters hence we will visualize 5 clusters with word cloud</a:t>
            </a:r>
            <a:endParaRPr b="0" i="0" sz="1400" u="none" cap="none" strike="noStrike">
              <a:solidFill>
                <a:schemeClr val="lt1"/>
              </a:solidFill>
              <a:latin typeface="Urbanist"/>
              <a:ea typeface="Urbanist"/>
              <a:cs typeface="Urbanist"/>
              <a:sym typeface="Urbanist"/>
            </a:endParaRPr>
          </a:p>
        </p:txBody>
      </p:sp>
      <p:pic>
        <p:nvPicPr>
          <p:cNvPr id="557" name="Google Shape;557;p42"/>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43"/>
          <p:cNvPicPr preferRelativeResize="0"/>
          <p:nvPr/>
        </p:nvPicPr>
        <p:blipFill rotWithShape="1">
          <a:blip r:embed="rId3">
            <a:alphaModFix/>
          </a:blip>
          <a:srcRect b="0" l="0" r="0" t="0"/>
          <a:stretch/>
        </p:blipFill>
        <p:spPr>
          <a:xfrm>
            <a:off x="0" y="0"/>
            <a:ext cx="9144001" cy="5143500"/>
          </a:xfrm>
          <a:prstGeom prst="rect">
            <a:avLst/>
          </a:prstGeom>
          <a:noFill/>
          <a:ln>
            <a:noFill/>
          </a:ln>
        </p:spPr>
      </p:pic>
      <p:pic>
        <p:nvPicPr>
          <p:cNvPr id="563" name="Google Shape;563;p43"/>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descr="10 Best Movies on Netflix — A Playlist for Filmmakers (September 2019)" id="568" name="Google Shape;568;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69" name="Google Shape;569;p44"/>
          <p:cNvSpPr txBox="1"/>
          <p:nvPr/>
        </p:nvSpPr>
        <p:spPr>
          <a:xfrm>
            <a:off x="365760" y="207667"/>
            <a:ext cx="342138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Model Evaluation</a:t>
            </a:r>
            <a:endParaRPr/>
          </a:p>
        </p:txBody>
      </p:sp>
      <p:pic>
        <p:nvPicPr>
          <p:cNvPr id="570" name="Google Shape;570;p44"/>
          <p:cNvPicPr preferRelativeResize="0"/>
          <p:nvPr/>
        </p:nvPicPr>
        <p:blipFill rotWithShape="1">
          <a:blip r:embed="rId4">
            <a:alphaModFix/>
          </a:blip>
          <a:srcRect b="0" l="0" r="0" t="0"/>
          <a:stretch/>
        </p:blipFill>
        <p:spPr>
          <a:xfrm>
            <a:off x="1079592" y="883218"/>
            <a:ext cx="6984815" cy="961546"/>
          </a:xfrm>
          <a:prstGeom prst="rect">
            <a:avLst/>
          </a:prstGeom>
          <a:noFill/>
          <a:ln>
            <a:noFill/>
          </a:ln>
        </p:spPr>
      </p:pic>
      <p:sp>
        <p:nvSpPr>
          <p:cNvPr id="571" name="Google Shape;571;p44"/>
          <p:cNvSpPr txBox="1"/>
          <p:nvPr/>
        </p:nvSpPr>
        <p:spPr>
          <a:xfrm>
            <a:off x="171450" y="2058651"/>
            <a:ext cx="8801100" cy="2893100"/>
          </a:xfrm>
          <a:prstGeom prst="rect">
            <a:avLst/>
          </a:prstGeom>
          <a:solidFill>
            <a:srgbClr val="D8D8D8">
              <a:alpha val="13725"/>
            </a:srgbClr>
          </a:solid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After evaluating multiple machine learning models including K-Means Clustering, Hierarchical Clustering –Agglomerative and DBSCAN Clustering, we selected K-Means Clustering as our final prediction model.</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We chose K-Means Clustering because it performed well on our evaluation dataset in terms of accuracy and computational efficiency. The model was able to cluster similar movies and TV shows together based on their shared attributes, which allowed us to make better recommendations to our users. Additionally, K-Means Clustering was relatively easy to implement and maintain, which made it a practical choice for our project.</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While Hierarchical Clustering - Agglomerative and DBSCAN Clustering also showed promising results, it was computationally expensive and required more processing power and time to execute. </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K- Means Clustering Model gives better results for calinski_harabasz_score (higher than others) and Davies-Bouldin score(lower than others) than Hierarchical Clustering and DBSCAN Clustering also gives good silhouette score.</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Urbanist"/>
                <a:ea typeface="Urbanist"/>
                <a:cs typeface="Urbanist"/>
                <a:sym typeface="Urbanist"/>
              </a:rPr>
              <a:t>So, we chose K-Means Clustering as our final prediction model for its accuracy, efficiency, and practicality in making recommendations to our users.</a:t>
            </a:r>
            <a:endParaRPr/>
          </a:p>
        </p:txBody>
      </p:sp>
      <p:pic>
        <p:nvPicPr>
          <p:cNvPr id="572" name="Google Shape;572;p44"/>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descr="Horror Coming to Netflix in January 2022 | Thrillers | Heaven of Horror" id="577" name="Google Shape;577;p45"/>
          <p:cNvPicPr preferRelativeResize="0"/>
          <p:nvPr/>
        </p:nvPicPr>
        <p:blipFill rotWithShape="1">
          <a:blip r:embed="rId3">
            <a:alphaModFix/>
          </a:blip>
          <a:srcRect b="0" l="0" r="0" t="0"/>
          <a:stretch/>
        </p:blipFill>
        <p:spPr>
          <a:xfrm>
            <a:off x="0" y="0"/>
            <a:ext cx="9144000" cy="5143500"/>
          </a:xfrm>
          <a:prstGeom prst="rect">
            <a:avLst/>
          </a:prstGeom>
          <a:solidFill>
            <a:srgbClr val="D8D8D8">
              <a:alpha val="49803"/>
            </a:srgbClr>
          </a:solidFill>
          <a:ln>
            <a:noFill/>
          </a:ln>
        </p:spPr>
      </p:pic>
      <p:sp>
        <p:nvSpPr>
          <p:cNvPr id="578" name="Google Shape;578;p45"/>
          <p:cNvSpPr txBox="1"/>
          <p:nvPr/>
        </p:nvSpPr>
        <p:spPr>
          <a:xfrm>
            <a:off x="1068644" y="265488"/>
            <a:ext cx="5421720" cy="733514"/>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4000" u="none" cap="none" strike="noStrike">
                <a:solidFill>
                  <a:schemeClr val="lt1"/>
                </a:solidFill>
                <a:latin typeface="Oswald"/>
                <a:ea typeface="Oswald"/>
                <a:cs typeface="Oswald"/>
                <a:sym typeface="Oswald"/>
              </a:rPr>
              <a:t>Conclusion</a:t>
            </a:r>
            <a:endParaRPr/>
          </a:p>
        </p:txBody>
      </p:sp>
      <p:grpSp>
        <p:nvGrpSpPr>
          <p:cNvPr id="579" name="Google Shape;579;p45"/>
          <p:cNvGrpSpPr/>
          <p:nvPr/>
        </p:nvGrpSpPr>
        <p:grpSpPr>
          <a:xfrm>
            <a:off x="376621" y="327660"/>
            <a:ext cx="606359" cy="525780"/>
            <a:chOff x="4762021" y="1516380"/>
            <a:chExt cx="884399" cy="733514"/>
          </a:xfrm>
        </p:grpSpPr>
        <p:sp>
          <p:nvSpPr>
            <p:cNvPr id="580" name="Google Shape;580;p45"/>
            <p:cNvSpPr/>
            <p:nvPr/>
          </p:nvSpPr>
          <p:spPr>
            <a:xfrm>
              <a:off x="4762021" y="1516380"/>
              <a:ext cx="884399" cy="733514"/>
            </a:xfrm>
            <a:prstGeom prst="rect">
              <a:avLst/>
            </a:prstGeom>
            <a:solidFill>
              <a:schemeClr val="accent1"/>
            </a:solidFill>
            <a:ln cap="flat" cmpd="sng" w="25400">
              <a:solidFill>
                <a:srgbClr val="6B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81" name="Google Shape;581;p45"/>
            <p:cNvGrpSpPr/>
            <p:nvPr/>
          </p:nvGrpSpPr>
          <p:grpSpPr>
            <a:xfrm>
              <a:off x="4869180" y="1593577"/>
              <a:ext cx="708660" cy="579120"/>
              <a:chOff x="946175" y="3619500"/>
              <a:chExt cx="296975" cy="293825"/>
            </a:xfrm>
          </p:grpSpPr>
          <p:sp>
            <p:nvSpPr>
              <p:cNvPr id="582" name="Google Shape;582;p4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88" name="Google Shape;588;p45"/>
          <p:cNvSpPr/>
          <p:nvPr/>
        </p:nvSpPr>
        <p:spPr>
          <a:xfrm>
            <a:off x="3535680" y="2148840"/>
            <a:ext cx="2072640" cy="1303020"/>
          </a:xfrm>
          <a:prstGeom prst="hexagon">
            <a:avLst>
              <a:gd fmla="val 25000" name="adj"/>
              <a:gd fmla="val 115470" name="vf"/>
            </a:avLst>
          </a:prstGeom>
          <a:solidFill>
            <a:srgbClr val="61DAB4">
              <a:alpha val="7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lt1"/>
                </a:solidFill>
                <a:latin typeface="Urbanist"/>
                <a:ea typeface="Urbanist"/>
                <a:cs typeface="Urbanist"/>
                <a:sym typeface="Urbanist"/>
              </a:rPr>
              <a:t>Conclusion from</a:t>
            </a:r>
            <a:endParaRPr/>
          </a:p>
          <a:p>
            <a:pPr indent="0" lvl="0" marL="0" marR="0" rtl="0" algn="ctr">
              <a:lnSpc>
                <a:spcPct val="100000"/>
              </a:lnSpc>
              <a:spcBef>
                <a:spcPts val="0"/>
              </a:spcBef>
              <a:spcAft>
                <a:spcPts val="0"/>
              </a:spcAft>
              <a:buNone/>
            </a:pPr>
            <a:r>
              <a:rPr b="1" i="0" lang="en-US" sz="2000" u="none" cap="none" strike="noStrike">
                <a:solidFill>
                  <a:schemeClr val="lt1"/>
                </a:solidFill>
                <a:latin typeface="Urbanist"/>
                <a:ea typeface="Urbanist"/>
                <a:cs typeface="Urbanist"/>
                <a:sym typeface="Urbanist"/>
              </a:rPr>
              <a:t> EDA</a:t>
            </a:r>
            <a:endParaRPr/>
          </a:p>
        </p:txBody>
      </p:sp>
      <p:grpSp>
        <p:nvGrpSpPr>
          <p:cNvPr id="589" name="Google Shape;589;p45"/>
          <p:cNvGrpSpPr/>
          <p:nvPr/>
        </p:nvGrpSpPr>
        <p:grpSpPr>
          <a:xfrm>
            <a:off x="2573404" y="1159683"/>
            <a:ext cx="567760" cy="490142"/>
            <a:chOff x="-12643475" y="3657325"/>
            <a:chExt cx="353675" cy="330950"/>
          </a:xfrm>
        </p:grpSpPr>
        <p:sp>
          <p:nvSpPr>
            <p:cNvPr id="590" name="Google Shape;590;p4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C7C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C7C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C7C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C7C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C7C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C7C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p45"/>
          <p:cNvGrpSpPr/>
          <p:nvPr/>
        </p:nvGrpSpPr>
        <p:grpSpPr>
          <a:xfrm>
            <a:off x="2436755" y="2493705"/>
            <a:ext cx="557671" cy="511283"/>
            <a:chOff x="6015419" y="3716859"/>
            <a:chExt cx="557671" cy="511283"/>
          </a:xfrm>
        </p:grpSpPr>
        <p:sp>
          <p:nvSpPr>
            <p:cNvPr id="597" name="Google Shape;597;p4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8" name="Google Shape;598;p45"/>
            <p:cNvGrpSpPr/>
            <p:nvPr/>
          </p:nvGrpSpPr>
          <p:grpSpPr>
            <a:xfrm>
              <a:off x="6036094" y="3716980"/>
              <a:ext cx="529860" cy="510469"/>
              <a:chOff x="6036094" y="3716980"/>
              <a:chExt cx="529860" cy="510469"/>
            </a:xfrm>
          </p:grpSpPr>
          <p:sp>
            <p:nvSpPr>
              <p:cNvPr id="599" name="Google Shape;599;p4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Upward trend" id="609" name="Google Shape;609;p45"/>
          <p:cNvPicPr preferRelativeResize="0"/>
          <p:nvPr/>
        </p:nvPicPr>
        <p:blipFill rotWithShape="1">
          <a:blip r:embed="rId4">
            <a:alphaModFix/>
          </a:blip>
          <a:srcRect b="0" l="0" r="0" t="0"/>
          <a:stretch/>
        </p:blipFill>
        <p:spPr>
          <a:xfrm>
            <a:off x="6114478" y="2387819"/>
            <a:ext cx="615962" cy="615962"/>
          </a:xfrm>
          <a:prstGeom prst="rect">
            <a:avLst/>
          </a:prstGeom>
          <a:noFill/>
          <a:ln>
            <a:noFill/>
          </a:ln>
        </p:spPr>
      </p:pic>
      <p:grpSp>
        <p:nvGrpSpPr>
          <p:cNvPr id="610" name="Google Shape;610;p45"/>
          <p:cNvGrpSpPr/>
          <p:nvPr/>
        </p:nvGrpSpPr>
        <p:grpSpPr>
          <a:xfrm>
            <a:off x="2617047" y="3799742"/>
            <a:ext cx="615963" cy="511282"/>
            <a:chOff x="-13947000" y="3212800"/>
            <a:chExt cx="353675" cy="352400"/>
          </a:xfrm>
        </p:grpSpPr>
        <p:sp>
          <p:nvSpPr>
            <p:cNvPr id="611" name="Google Shape;611;p4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C7C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C7C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13" name="Google Shape;613;p45"/>
          <p:cNvPicPr preferRelativeResize="0"/>
          <p:nvPr/>
        </p:nvPicPr>
        <p:blipFill rotWithShape="1">
          <a:blip r:embed="rId5">
            <a:alphaModFix/>
          </a:blip>
          <a:srcRect b="0" l="0" r="0" t="0"/>
          <a:stretch/>
        </p:blipFill>
        <p:spPr>
          <a:xfrm>
            <a:off x="6002838" y="3751521"/>
            <a:ext cx="615963" cy="615963"/>
          </a:xfrm>
          <a:prstGeom prst="rect">
            <a:avLst/>
          </a:prstGeom>
          <a:solidFill>
            <a:srgbClr val="5C7C9A"/>
          </a:solidFill>
          <a:ln>
            <a:noFill/>
          </a:ln>
        </p:spPr>
      </p:pic>
      <p:sp>
        <p:nvSpPr>
          <p:cNvPr id="614" name="Google Shape;614;p45"/>
          <p:cNvSpPr txBox="1"/>
          <p:nvPr/>
        </p:nvSpPr>
        <p:spPr>
          <a:xfrm>
            <a:off x="784219" y="1172971"/>
            <a:ext cx="1446952" cy="738664"/>
          </a:xfrm>
          <a:prstGeom prst="rect">
            <a:avLst/>
          </a:prstGeom>
          <a:solidFill>
            <a:srgbClr val="D8D8D8">
              <a:alpha val="57647"/>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There are More movies than TV shows</a:t>
            </a:r>
            <a:endParaRPr b="0" i="0" sz="1400" u="none" cap="none" strike="noStrike">
              <a:solidFill>
                <a:schemeClr val="lt1"/>
              </a:solidFill>
              <a:latin typeface="Urbanist"/>
              <a:ea typeface="Urbanist"/>
              <a:cs typeface="Urbanist"/>
              <a:sym typeface="Urbanist"/>
            </a:endParaRPr>
          </a:p>
        </p:txBody>
      </p:sp>
      <p:sp>
        <p:nvSpPr>
          <p:cNvPr id="615" name="Google Shape;615;p45"/>
          <p:cNvSpPr txBox="1"/>
          <p:nvPr/>
        </p:nvSpPr>
        <p:spPr>
          <a:xfrm>
            <a:off x="605072" y="2353622"/>
            <a:ext cx="1692911" cy="738664"/>
          </a:xfrm>
          <a:prstGeom prst="rect">
            <a:avLst/>
          </a:prstGeom>
          <a:solidFill>
            <a:srgbClr val="D8D8D8">
              <a:alpha val="57647"/>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US has most content followed by India and UK</a:t>
            </a:r>
            <a:endParaRPr b="0" i="0" sz="1400" u="none" cap="none" strike="noStrike">
              <a:solidFill>
                <a:schemeClr val="lt1"/>
              </a:solidFill>
              <a:latin typeface="Urbanist"/>
              <a:ea typeface="Urbanist"/>
              <a:cs typeface="Urbanist"/>
              <a:sym typeface="Urbanist"/>
            </a:endParaRPr>
          </a:p>
        </p:txBody>
      </p:sp>
      <p:sp>
        <p:nvSpPr>
          <p:cNvPr id="616" name="Google Shape;616;p45"/>
          <p:cNvSpPr txBox="1"/>
          <p:nvPr/>
        </p:nvSpPr>
        <p:spPr>
          <a:xfrm>
            <a:off x="6912828" y="967113"/>
            <a:ext cx="1956851" cy="954107"/>
          </a:xfrm>
          <a:prstGeom prst="rect">
            <a:avLst/>
          </a:prstGeom>
          <a:solidFill>
            <a:srgbClr val="D8D8D8">
              <a:alpha val="57647"/>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Roboto"/>
                <a:ea typeface="Roboto"/>
                <a:cs typeface="Roboto"/>
                <a:sym typeface="Roboto"/>
              </a:rPr>
              <a:t>Majority of content is suitable for mature audiences, with a TV-MA rating</a:t>
            </a:r>
            <a:endParaRPr b="0" i="0" sz="1400" u="none" cap="none" strike="noStrike">
              <a:solidFill>
                <a:schemeClr val="lt1"/>
              </a:solidFill>
              <a:latin typeface="Urbanist"/>
              <a:ea typeface="Urbanist"/>
              <a:cs typeface="Urbanist"/>
              <a:sym typeface="Urbanist"/>
            </a:endParaRPr>
          </a:p>
        </p:txBody>
      </p:sp>
      <p:grpSp>
        <p:nvGrpSpPr>
          <p:cNvPr id="617" name="Google Shape;617;p45"/>
          <p:cNvGrpSpPr/>
          <p:nvPr/>
        </p:nvGrpSpPr>
        <p:grpSpPr>
          <a:xfrm>
            <a:off x="5886255" y="1092020"/>
            <a:ext cx="844185" cy="738664"/>
            <a:chOff x="4465320" y="774159"/>
            <a:chExt cx="900910" cy="773037"/>
          </a:xfrm>
        </p:grpSpPr>
        <p:sp>
          <p:nvSpPr>
            <p:cNvPr id="618" name="Google Shape;618;p45"/>
            <p:cNvSpPr/>
            <p:nvPr/>
          </p:nvSpPr>
          <p:spPr>
            <a:xfrm>
              <a:off x="4465320" y="853440"/>
              <a:ext cx="762813" cy="693756"/>
            </a:xfrm>
            <a:prstGeom prst="ellipse">
              <a:avLst/>
            </a:prstGeom>
            <a:noFill/>
            <a:ln cap="flat" cmpd="sng" w="57150">
              <a:solidFill>
                <a:srgbClr val="5C7C9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rgbClr val="5C7C9A"/>
                  </a:solidFill>
                  <a:latin typeface="Urbanist"/>
                  <a:ea typeface="Urbanist"/>
                  <a:cs typeface="Urbanist"/>
                  <a:sym typeface="Urbanist"/>
                </a:rPr>
                <a:t>18</a:t>
              </a:r>
              <a:endParaRPr b="1" i="0" sz="1600" u="none" cap="none" strike="noStrike">
                <a:solidFill>
                  <a:srgbClr val="5C7C9A"/>
                </a:solidFill>
                <a:latin typeface="Urbanist"/>
                <a:ea typeface="Urbanist"/>
                <a:cs typeface="Urbanist"/>
                <a:sym typeface="Urbanist"/>
              </a:endParaRPr>
            </a:p>
          </p:txBody>
        </p:sp>
        <p:sp>
          <p:nvSpPr>
            <p:cNvPr id="619" name="Google Shape;619;p45"/>
            <p:cNvSpPr/>
            <p:nvPr/>
          </p:nvSpPr>
          <p:spPr>
            <a:xfrm>
              <a:off x="5027885" y="774159"/>
              <a:ext cx="330487" cy="426354"/>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0" name="Google Shape;620;p45"/>
            <p:cNvSpPr/>
            <p:nvPr/>
          </p:nvSpPr>
          <p:spPr>
            <a:xfrm>
              <a:off x="4954750" y="815146"/>
              <a:ext cx="411480" cy="427575"/>
            </a:xfrm>
            <a:prstGeom prst="mathPlus">
              <a:avLst>
                <a:gd fmla="val 23520" name="adj1"/>
              </a:avLst>
            </a:prstGeom>
            <a:solidFill>
              <a:srgbClr val="5C7C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621" name="Google Shape;621;p45"/>
          <p:cNvSpPr txBox="1"/>
          <p:nvPr/>
        </p:nvSpPr>
        <p:spPr>
          <a:xfrm>
            <a:off x="6846017" y="2245900"/>
            <a:ext cx="2098236" cy="954107"/>
          </a:xfrm>
          <a:prstGeom prst="rect">
            <a:avLst/>
          </a:prstGeom>
          <a:solidFill>
            <a:srgbClr val="D8D8D8">
              <a:alpha val="57647"/>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Roboto"/>
                <a:ea typeface="Roboto"/>
                <a:cs typeface="Roboto"/>
                <a:sym typeface="Roboto"/>
              </a:rPr>
              <a:t>There has seen a steady increase in its content library since 2008.</a:t>
            </a:r>
            <a:endParaRPr/>
          </a:p>
        </p:txBody>
      </p:sp>
      <p:sp>
        <p:nvSpPr>
          <p:cNvPr id="622" name="Google Shape;622;p45"/>
          <p:cNvSpPr txBox="1"/>
          <p:nvPr/>
        </p:nvSpPr>
        <p:spPr>
          <a:xfrm>
            <a:off x="534627" y="3647283"/>
            <a:ext cx="1997222" cy="954107"/>
          </a:xfrm>
          <a:prstGeom prst="rect">
            <a:avLst/>
          </a:prstGeom>
          <a:solidFill>
            <a:srgbClr val="D8D8D8">
              <a:alpha val="57647"/>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Roboto"/>
                <a:ea typeface="Roboto"/>
                <a:cs typeface="Roboto"/>
                <a:sym typeface="Roboto"/>
              </a:rPr>
              <a:t>Most common genre is Dramas, followed by Comedies and Documentaries.</a:t>
            </a:r>
            <a:endParaRPr/>
          </a:p>
        </p:txBody>
      </p:sp>
      <p:sp>
        <p:nvSpPr>
          <p:cNvPr id="623" name="Google Shape;623;p45"/>
          <p:cNvSpPr txBox="1"/>
          <p:nvPr/>
        </p:nvSpPr>
        <p:spPr>
          <a:xfrm>
            <a:off x="6846016" y="3647283"/>
            <a:ext cx="2098236" cy="954107"/>
          </a:xfrm>
          <a:prstGeom prst="rect">
            <a:avLst/>
          </a:prstGeom>
          <a:solidFill>
            <a:srgbClr val="D8D8D8">
              <a:alpha val="57647"/>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Roboto"/>
                <a:ea typeface="Roboto"/>
                <a:cs typeface="Roboto"/>
                <a:sym typeface="Roboto"/>
              </a:rPr>
              <a:t>The most common words used include love, family, young, life, and world.</a:t>
            </a:r>
            <a:endParaRPr b="0" i="0" sz="1400" u="none" cap="none" strike="noStrike">
              <a:solidFill>
                <a:schemeClr val="lt1"/>
              </a:solidFill>
              <a:latin typeface="Arial"/>
              <a:ea typeface="Arial"/>
              <a:cs typeface="Arial"/>
              <a:sym typeface="Arial"/>
            </a:endParaRPr>
          </a:p>
        </p:txBody>
      </p:sp>
      <p:pic>
        <p:nvPicPr>
          <p:cNvPr id="624" name="Google Shape;624;p45"/>
          <p:cNvPicPr preferRelativeResize="0"/>
          <p:nvPr/>
        </p:nvPicPr>
        <p:blipFill rotWithShape="1">
          <a:blip r:embed="rId6">
            <a:alphaModFix/>
          </a:blip>
          <a:srcRect b="0" l="0" r="0" t="0"/>
          <a:stretch/>
        </p:blipFill>
        <p:spPr>
          <a:xfrm>
            <a:off x="8742183" y="7374"/>
            <a:ext cx="387069" cy="390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descr="Watch Saving Private Ryan | Netflix" id="629" name="Google Shape;629;p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30" name="Google Shape;630;p46"/>
          <p:cNvSpPr/>
          <p:nvPr/>
        </p:nvSpPr>
        <p:spPr>
          <a:xfrm>
            <a:off x="121920" y="2049780"/>
            <a:ext cx="2423160" cy="1143000"/>
          </a:xfrm>
          <a:prstGeom prst="homePlate">
            <a:avLst>
              <a:gd fmla="val 50000" name="adj"/>
            </a:avLst>
          </a:prstGeom>
          <a:solidFill>
            <a:schemeClr val="accent1"/>
          </a:solidFill>
          <a:ln cap="flat" cmpd="sng" w="25400">
            <a:solidFill>
              <a:srgbClr val="6B5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lt1"/>
                </a:solidFill>
                <a:latin typeface="Urbanist"/>
                <a:ea typeface="Urbanist"/>
                <a:cs typeface="Urbanist"/>
                <a:sym typeface="Urbanist"/>
              </a:rPr>
              <a:t>Conclusion from</a:t>
            </a:r>
            <a:endParaRPr/>
          </a:p>
          <a:p>
            <a:pPr indent="0" lvl="0" marL="0" marR="0" rtl="0" algn="ctr">
              <a:lnSpc>
                <a:spcPct val="100000"/>
              </a:lnSpc>
              <a:spcBef>
                <a:spcPts val="0"/>
              </a:spcBef>
              <a:spcAft>
                <a:spcPts val="0"/>
              </a:spcAft>
              <a:buNone/>
            </a:pPr>
            <a:r>
              <a:rPr b="1" i="0" lang="en-US" sz="2000" u="none" cap="none" strike="noStrike">
                <a:solidFill>
                  <a:schemeClr val="lt1"/>
                </a:solidFill>
                <a:latin typeface="Urbanist"/>
                <a:ea typeface="Urbanist"/>
                <a:cs typeface="Urbanist"/>
                <a:sym typeface="Urbanist"/>
              </a:rPr>
              <a:t> Model Implementation</a:t>
            </a:r>
            <a:endParaRPr/>
          </a:p>
        </p:txBody>
      </p:sp>
      <p:grpSp>
        <p:nvGrpSpPr>
          <p:cNvPr id="631" name="Google Shape;631;p46"/>
          <p:cNvGrpSpPr/>
          <p:nvPr/>
        </p:nvGrpSpPr>
        <p:grpSpPr>
          <a:xfrm>
            <a:off x="-2049255" y="-164657"/>
            <a:ext cx="10635148" cy="5472816"/>
            <a:chOff x="-4594335" y="-704407"/>
            <a:chExt cx="10635148" cy="5472816"/>
          </a:xfrm>
        </p:grpSpPr>
        <p:sp>
          <p:nvSpPr>
            <p:cNvPr id="632" name="Google Shape;632;p46"/>
            <p:cNvSpPr/>
            <p:nvPr/>
          </p:nvSpPr>
          <p:spPr>
            <a:xfrm>
              <a:off x="-4594335" y="-704407"/>
              <a:ext cx="5472816" cy="5472816"/>
            </a:xfrm>
            <a:prstGeom prst="blockArc">
              <a:avLst>
                <a:gd fmla="val 18900000" name="adj1"/>
                <a:gd fmla="val 2700000" name="adj2"/>
                <a:gd fmla="val 395" name="adj3"/>
              </a:avLst>
            </a:prstGeom>
            <a:noFill/>
            <a:ln cap="flat" cmpd="sng" w="25400">
              <a:solidFill>
                <a:srgbClr val="1A7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p:nvPr/>
          </p:nvSpPr>
          <p:spPr>
            <a:xfrm>
              <a:off x="384538" y="253918"/>
              <a:ext cx="5656275" cy="508162"/>
            </a:xfrm>
            <a:prstGeom prst="rect">
              <a:avLst/>
            </a:prstGeom>
            <a:gradFill>
              <a:gsLst>
                <a:gs pos="0">
                  <a:srgbClr val="1A7256"/>
                </a:gs>
                <a:gs pos="38000">
                  <a:srgbClr val="1A7256"/>
                </a:gs>
                <a:gs pos="62000">
                  <a:schemeClr val="accent1"/>
                </a:gs>
                <a:gs pos="79000">
                  <a:srgbClr val="5C7C9A"/>
                </a:gs>
                <a:gs pos="100000">
                  <a:srgbClr val="5C7C9A"/>
                </a:gs>
              </a:gsLst>
              <a:lin ang="2700000" scaled="0"/>
            </a:gra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txBox="1"/>
            <p:nvPr/>
          </p:nvSpPr>
          <p:spPr>
            <a:xfrm>
              <a:off x="384538" y="253918"/>
              <a:ext cx="5656275" cy="508162"/>
            </a:xfrm>
            <a:prstGeom prst="rect">
              <a:avLst/>
            </a:prstGeom>
            <a:noFill/>
            <a:ln>
              <a:noFill/>
            </a:ln>
          </p:spPr>
          <p:txBody>
            <a:bodyPr anchorCtr="0" anchor="ctr" bIns="27925" lIns="403350" spcFirstLastPara="1" rIns="27925" wrap="square" tIns="27925">
              <a:noAutofit/>
            </a:bodyPr>
            <a:lstStyle/>
            <a:p>
              <a:pPr indent="0" lvl="0" marL="0" marR="0" rtl="0" algn="l">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The data was clustered based on the attributes: director, cast, country, genre, rating, and description.</a:t>
              </a:r>
              <a:endParaRPr b="0" i="0" sz="1100" u="none" cap="none" strike="noStrike">
                <a:solidFill>
                  <a:schemeClr val="lt1"/>
                </a:solidFill>
                <a:latin typeface="Arial"/>
                <a:ea typeface="Arial"/>
                <a:cs typeface="Arial"/>
                <a:sym typeface="Arial"/>
              </a:endParaRPr>
            </a:p>
          </p:txBody>
        </p:sp>
        <p:sp>
          <p:nvSpPr>
            <p:cNvPr id="635" name="Google Shape;635;p46"/>
            <p:cNvSpPr/>
            <p:nvPr/>
          </p:nvSpPr>
          <p:spPr>
            <a:xfrm>
              <a:off x="63468" y="182483"/>
              <a:ext cx="635203" cy="635203"/>
            </a:xfrm>
            <a:prstGeom prst="ellipse">
              <a:avLst/>
            </a:prstGeom>
            <a:solidFill>
              <a:schemeClr val="lt2"/>
            </a:solidFill>
            <a:ln cap="flat" cmpd="sng" w="25400">
              <a:solidFill>
                <a:srgbClr val="2099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748672" y="1001868"/>
              <a:ext cx="5292140" cy="508162"/>
            </a:xfrm>
            <a:prstGeom prst="rect">
              <a:avLst/>
            </a:prstGeom>
            <a:gradFill>
              <a:gsLst>
                <a:gs pos="0">
                  <a:srgbClr val="1A7256"/>
                </a:gs>
                <a:gs pos="38000">
                  <a:srgbClr val="1A7256"/>
                </a:gs>
                <a:gs pos="62000">
                  <a:schemeClr val="accent1"/>
                </a:gs>
                <a:gs pos="79000">
                  <a:srgbClr val="5C7C9A"/>
                </a:gs>
                <a:gs pos="100000">
                  <a:srgbClr val="5C7C9A"/>
                </a:gs>
              </a:gsLst>
              <a:lin ang="2700000" scaled="0"/>
            </a:gra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txBox="1"/>
            <p:nvPr/>
          </p:nvSpPr>
          <p:spPr>
            <a:xfrm>
              <a:off x="748672" y="1001868"/>
              <a:ext cx="5292140" cy="508162"/>
            </a:xfrm>
            <a:prstGeom prst="rect">
              <a:avLst/>
            </a:prstGeom>
            <a:noFill/>
            <a:ln>
              <a:noFill/>
            </a:ln>
          </p:spPr>
          <p:txBody>
            <a:bodyPr anchorCtr="0" anchor="ctr" bIns="27925" lIns="403350" spcFirstLastPara="1" rIns="27925" wrap="square" tIns="27925">
              <a:noAutofit/>
            </a:bodyPr>
            <a:lstStyle/>
            <a:p>
              <a:pPr indent="0" lvl="0" marL="0" marR="0" rtl="0" algn="l">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TFIDF vectorizer was used to tokenize, preprocess, and vectorize the values in these attributes, creating a total of 10000 attributes.</a:t>
              </a:r>
              <a:endParaRPr/>
            </a:p>
          </p:txBody>
        </p:sp>
        <p:sp>
          <p:nvSpPr>
            <p:cNvPr id="638" name="Google Shape;638;p46"/>
            <p:cNvSpPr/>
            <p:nvPr/>
          </p:nvSpPr>
          <p:spPr>
            <a:xfrm>
              <a:off x="431071" y="952398"/>
              <a:ext cx="635203" cy="635203"/>
            </a:xfrm>
            <a:prstGeom prst="ellipse">
              <a:avLst/>
            </a:prstGeom>
            <a:solidFill>
              <a:schemeClr val="lt2"/>
            </a:solidFill>
            <a:ln cap="flat" cmpd="sng" w="25400">
              <a:solidFill>
                <a:srgbClr val="2099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p:nvPr/>
          </p:nvSpPr>
          <p:spPr>
            <a:xfrm>
              <a:off x="860432" y="1777918"/>
              <a:ext cx="5180380" cy="508162"/>
            </a:xfrm>
            <a:prstGeom prst="rect">
              <a:avLst/>
            </a:prstGeom>
            <a:gradFill>
              <a:gsLst>
                <a:gs pos="0">
                  <a:srgbClr val="1A7256"/>
                </a:gs>
                <a:gs pos="38000">
                  <a:srgbClr val="1A7256"/>
                </a:gs>
                <a:gs pos="62000">
                  <a:schemeClr val="accent1"/>
                </a:gs>
                <a:gs pos="79000">
                  <a:srgbClr val="5C7C9A"/>
                </a:gs>
                <a:gs pos="100000">
                  <a:srgbClr val="5C7C9A"/>
                </a:gs>
              </a:gsLst>
              <a:lin ang="2700000" scaled="0"/>
            </a:gra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txBox="1"/>
            <p:nvPr/>
          </p:nvSpPr>
          <p:spPr>
            <a:xfrm>
              <a:off x="860432" y="1777918"/>
              <a:ext cx="5180380" cy="508162"/>
            </a:xfrm>
            <a:prstGeom prst="rect">
              <a:avLst/>
            </a:prstGeom>
            <a:noFill/>
            <a:ln>
              <a:noFill/>
            </a:ln>
          </p:spPr>
          <p:txBody>
            <a:bodyPr anchorCtr="0" anchor="ctr" bIns="27925" lIns="403350" spcFirstLastPara="1" rIns="27925" wrap="square" tIns="27925">
              <a:noAutofit/>
            </a:bodyPr>
            <a:lstStyle/>
            <a:p>
              <a:pPr indent="0" lvl="0" marL="0" marR="0" rtl="0" algn="l">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K-Means Clustering algorithm was used to build clusters with the optimal number of clusters being 7 based on the elbow method and Silhouette score analysis.</a:t>
              </a:r>
              <a:endParaRPr/>
            </a:p>
          </p:txBody>
        </p:sp>
        <p:sp>
          <p:nvSpPr>
            <p:cNvPr id="641" name="Google Shape;641;p46"/>
            <p:cNvSpPr/>
            <p:nvPr/>
          </p:nvSpPr>
          <p:spPr>
            <a:xfrm>
              <a:off x="542831" y="1714398"/>
              <a:ext cx="635203" cy="635203"/>
            </a:xfrm>
            <a:prstGeom prst="ellipse">
              <a:avLst/>
            </a:prstGeom>
            <a:solidFill>
              <a:schemeClr val="lt2"/>
            </a:solidFill>
            <a:ln cap="flat" cmpd="sng" w="25400">
              <a:solidFill>
                <a:srgbClr val="2099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748672" y="2539918"/>
              <a:ext cx="5292140" cy="508162"/>
            </a:xfrm>
            <a:prstGeom prst="rect">
              <a:avLst/>
            </a:prstGeom>
            <a:gradFill>
              <a:gsLst>
                <a:gs pos="0">
                  <a:srgbClr val="1A7256"/>
                </a:gs>
                <a:gs pos="38000">
                  <a:srgbClr val="1A7256"/>
                </a:gs>
                <a:gs pos="62000">
                  <a:schemeClr val="accent1"/>
                </a:gs>
                <a:gs pos="79000">
                  <a:srgbClr val="5C7C9A"/>
                </a:gs>
                <a:gs pos="100000">
                  <a:srgbClr val="5C7C9A"/>
                </a:gs>
              </a:gsLst>
              <a:lin ang="2700000" scaled="0"/>
            </a:gra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nvSpPr>
          <p:spPr>
            <a:xfrm>
              <a:off x="748672" y="2539918"/>
              <a:ext cx="5292140" cy="508162"/>
            </a:xfrm>
            <a:prstGeom prst="rect">
              <a:avLst/>
            </a:prstGeom>
            <a:noFill/>
            <a:ln>
              <a:noFill/>
            </a:ln>
          </p:spPr>
          <p:txBody>
            <a:bodyPr anchorCtr="0" anchor="ctr" bIns="27925" lIns="403350" spcFirstLastPara="1" rIns="27925" wrap="square" tIns="27925">
              <a:noAutofit/>
            </a:bodyPr>
            <a:lstStyle/>
            <a:p>
              <a:pPr indent="0" lvl="0" marL="0" marR="0" rtl="0" algn="l">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Agglomerative clustering algorithm was used to build clusters with the optimal number of clusters being 5 based on the dendrogram visualization.</a:t>
              </a:r>
              <a:endParaRPr/>
            </a:p>
          </p:txBody>
        </p:sp>
        <p:sp>
          <p:nvSpPr>
            <p:cNvPr id="644" name="Google Shape;644;p46"/>
            <p:cNvSpPr/>
            <p:nvPr/>
          </p:nvSpPr>
          <p:spPr>
            <a:xfrm>
              <a:off x="431071" y="2476398"/>
              <a:ext cx="635203" cy="635203"/>
            </a:xfrm>
            <a:prstGeom prst="ellipse">
              <a:avLst/>
            </a:prstGeom>
            <a:solidFill>
              <a:schemeClr val="lt2"/>
            </a:solidFill>
            <a:ln cap="flat" cmpd="sng" w="25400">
              <a:solidFill>
                <a:srgbClr val="2099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384538" y="3301918"/>
              <a:ext cx="5656275" cy="508162"/>
            </a:xfrm>
            <a:prstGeom prst="rect">
              <a:avLst/>
            </a:prstGeom>
            <a:gradFill>
              <a:gsLst>
                <a:gs pos="0">
                  <a:srgbClr val="1A7256"/>
                </a:gs>
                <a:gs pos="38000">
                  <a:srgbClr val="1A7256"/>
                </a:gs>
                <a:gs pos="62000">
                  <a:schemeClr val="accent1"/>
                </a:gs>
                <a:gs pos="79000">
                  <a:srgbClr val="5C7C9A"/>
                </a:gs>
                <a:gs pos="100000">
                  <a:srgbClr val="5C7C9A"/>
                </a:gs>
              </a:gsLst>
              <a:lin ang="2700000" scaled="0"/>
            </a:gra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txBox="1"/>
            <p:nvPr/>
          </p:nvSpPr>
          <p:spPr>
            <a:xfrm>
              <a:off x="384538" y="3301918"/>
              <a:ext cx="5656275" cy="508162"/>
            </a:xfrm>
            <a:prstGeom prst="rect">
              <a:avLst/>
            </a:prstGeom>
            <a:noFill/>
            <a:ln>
              <a:noFill/>
            </a:ln>
          </p:spPr>
          <p:txBody>
            <a:bodyPr anchorCtr="0" anchor="ctr" bIns="27925" lIns="403350" spcFirstLastPara="1" rIns="27925" wrap="square" tIns="27925">
              <a:noAutofit/>
            </a:bodyPr>
            <a:lstStyle/>
            <a:p>
              <a:pPr indent="0" lvl="0" marL="0" marR="0" rtl="0" algn="l">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DBSCAN clustering was built and it gives optimal number of clusters as 18 with very less metric score.</a:t>
              </a:r>
              <a:endParaRPr/>
            </a:p>
          </p:txBody>
        </p:sp>
        <p:sp>
          <p:nvSpPr>
            <p:cNvPr id="647" name="Google Shape;647;p46"/>
            <p:cNvSpPr/>
            <p:nvPr/>
          </p:nvSpPr>
          <p:spPr>
            <a:xfrm>
              <a:off x="66936" y="3238398"/>
              <a:ext cx="635203" cy="635203"/>
            </a:xfrm>
            <a:prstGeom prst="ellipse">
              <a:avLst/>
            </a:prstGeom>
            <a:solidFill>
              <a:schemeClr val="lt2"/>
            </a:solidFill>
            <a:ln cap="flat" cmpd="sng" w="25400">
              <a:solidFill>
                <a:srgbClr val="2099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8" name="Google Shape;648;p46"/>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descr="The Bad Guys - Peacock Movie - Where To Watch" id="653" name="Google Shape;653;p47"/>
          <p:cNvPicPr preferRelativeResize="0"/>
          <p:nvPr/>
        </p:nvPicPr>
        <p:blipFill rotWithShape="1">
          <a:blip r:embed="rId3">
            <a:alphaModFix/>
          </a:blip>
          <a:srcRect b="0" l="0" r="0" t="0"/>
          <a:stretch/>
        </p:blipFill>
        <p:spPr>
          <a:xfrm>
            <a:off x="14748" y="7374"/>
            <a:ext cx="9114504" cy="512875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654" name="Google Shape;654;p47"/>
          <p:cNvSpPr txBox="1"/>
          <p:nvPr/>
        </p:nvSpPr>
        <p:spPr>
          <a:xfrm>
            <a:off x="1783856" y="266700"/>
            <a:ext cx="5189220" cy="1323439"/>
          </a:xfrm>
          <a:prstGeom prst="rect">
            <a:avLst/>
          </a:prstGeom>
          <a:solidFill>
            <a:srgbClr val="FE860B"/>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8000" u="none" cap="none" strike="noStrike">
                <a:solidFill>
                  <a:srgbClr val="000000"/>
                </a:solidFill>
                <a:latin typeface="Arial"/>
                <a:ea typeface="Arial"/>
                <a:cs typeface="Arial"/>
                <a:sym typeface="Arial"/>
              </a:rPr>
              <a:t>Thank You</a:t>
            </a:r>
            <a:endParaRPr b="1" i="0" sz="8000" u="none" cap="none" strike="noStrike">
              <a:solidFill>
                <a:srgbClr val="000000"/>
              </a:solidFill>
              <a:latin typeface="Arial"/>
              <a:ea typeface="Arial"/>
              <a:cs typeface="Arial"/>
              <a:sym typeface="Arial"/>
            </a:endParaRPr>
          </a:p>
        </p:txBody>
      </p:sp>
      <p:pic>
        <p:nvPicPr>
          <p:cNvPr id="655" name="Google Shape;655;p47"/>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6"/>
          <p:cNvPicPr preferRelativeResize="0"/>
          <p:nvPr>
            <p:ph idx="2" type="pic"/>
          </p:nvPr>
        </p:nvPicPr>
        <p:blipFill rotWithShape="1">
          <a:blip r:embed="rId3">
            <a:alphaModFix/>
          </a:blip>
          <a:srcRect b="0" l="0" r="0" t="0"/>
          <a:stretch/>
        </p:blipFill>
        <p:spPr>
          <a:xfrm>
            <a:off x="287091" y="0"/>
            <a:ext cx="8856909" cy="5143500"/>
          </a:xfrm>
          <a:prstGeom prst="rect">
            <a:avLst/>
          </a:prstGeom>
          <a:noFill/>
          <a:ln>
            <a:noFill/>
          </a:ln>
        </p:spPr>
      </p:pic>
      <p:sp>
        <p:nvSpPr>
          <p:cNvPr id="156" name="Google Shape;156;p16"/>
          <p:cNvSpPr txBox="1"/>
          <p:nvPr>
            <p:ph type="title"/>
          </p:nvPr>
        </p:nvSpPr>
        <p:spPr>
          <a:xfrm>
            <a:off x="997309" y="242832"/>
            <a:ext cx="5956093" cy="105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4000">
                <a:solidFill>
                  <a:schemeClr val="lt1"/>
                </a:solidFill>
              </a:rPr>
              <a:t>Exploratory Data Analylsis</a:t>
            </a:r>
            <a:br>
              <a:rPr lang="en-US" sz="4000">
                <a:solidFill>
                  <a:schemeClr val="lt1"/>
                </a:solidFill>
              </a:rPr>
            </a:br>
            <a:endParaRPr sz="4000">
              <a:solidFill>
                <a:schemeClr val="lt1"/>
              </a:solidFill>
            </a:endParaRPr>
          </a:p>
        </p:txBody>
      </p:sp>
      <p:sp>
        <p:nvSpPr>
          <p:cNvPr id="157" name="Google Shape;157;p16"/>
          <p:cNvSpPr txBox="1"/>
          <p:nvPr>
            <p:ph idx="1" type="body"/>
          </p:nvPr>
        </p:nvSpPr>
        <p:spPr>
          <a:xfrm>
            <a:off x="3152661" y="2046225"/>
            <a:ext cx="2838677" cy="2367785"/>
          </a:xfrm>
          <a:prstGeom prst="rect">
            <a:avLst/>
          </a:prstGeom>
          <a:solidFill>
            <a:srgbClr val="FFFFFF">
              <a:alpha val="31372"/>
            </a:srgbClr>
          </a:solidFill>
          <a:ln>
            <a:noFill/>
          </a:ln>
        </p:spPr>
        <p:txBody>
          <a:bodyPr anchorCtr="0" anchor="t" bIns="91425" lIns="91425" spcFirstLastPara="1" rIns="91425" wrap="square" tIns="91425">
            <a:noAutofit/>
          </a:bodyPr>
          <a:lstStyle/>
          <a:p>
            <a:pPr indent="-304800" lvl="0" marL="457200" rtl="0" algn="l">
              <a:lnSpc>
                <a:spcPct val="100000"/>
              </a:lnSpc>
              <a:spcBef>
                <a:spcPts val="1000"/>
              </a:spcBef>
              <a:spcAft>
                <a:spcPts val="0"/>
              </a:spcAft>
              <a:buClr>
                <a:schemeClr val="lt1"/>
              </a:buClr>
              <a:buSzPts val="1200"/>
              <a:buChar char="●"/>
            </a:pPr>
            <a:r>
              <a:rPr b="1" lang="en-US">
                <a:solidFill>
                  <a:schemeClr val="lt1"/>
                </a:solidFill>
              </a:rPr>
              <a:t>Data Understanding:</a:t>
            </a:r>
            <a:r>
              <a:rPr lang="en-US">
                <a:solidFill>
                  <a:schemeClr val="lt1"/>
                </a:solidFill>
              </a:rPr>
              <a:t> We have 12 features and 7727 rows in our dataset</a:t>
            </a:r>
            <a:endParaRPr>
              <a:solidFill>
                <a:schemeClr val="lt1"/>
              </a:solidFill>
            </a:endParaRPr>
          </a:p>
          <a:p>
            <a:pPr indent="-304800" lvl="0" marL="457200" rtl="0" algn="l">
              <a:lnSpc>
                <a:spcPct val="100000"/>
              </a:lnSpc>
              <a:spcBef>
                <a:spcPts val="1000"/>
              </a:spcBef>
              <a:spcAft>
                <a:spcPts val="0"/>
              </a:spcAft>
              <a:buClr>
                <a:schemeClr val="lt1"/>
              </a:buClr>
              <a:buSzPts val="1200"/>
              <a:buChar char="●"/>
            </a:pPr>
            <a:r>
              <a:rPr b="1" lang="en-US">
                <a:solidFill>
                  <a:schemeClr val="lt1"/>
                </a:solidFill>
              </a:rPr>
              <a:t>Feature Content</a:t>
            </a:r>
            <a:r>
              <a:rPr lang="en-US">
                <a:solidFill>
                  <a:schemeClr val="lt1"/>
                </a:solidFill>
              </a:rPr>
              <a:t>: There are movies and Tv show titles present and each show has its own ID . It also contains rating, cast, director, release year and date added to  it along with the type of genre it belongs to.</a:t>
            </a:r>
            <a:endParaRPr>
              <a:solidFill>
                <a:schemeClr val="lt1"/>
              </a:solidFill>
            </a:endParaRPr>
          </a:p>
        </p:txBody>
      </p:sp>
      <p:pic>
        <p:nvPicPr>
          <p:cNvPr id="158" name="Google Shape;158;p16"/>
          <p:cNvPicPr preferRelativeResize="0"/>
          <p:nvPr/>
        </p:nvPicPr>
        <p:blipFill rotWithShape="1">
          <a:blip r:embed="rId4">
            <a:alphaModFix/>
          </a:blip>
          <a:srcRect b="0" l="0" r="0" t="0"/>
          <a:stretch/>
        </p:blipFill>
        <p:spPr>
          <a:xfrm>
            <a:off x="137380" y="1435520"/>
            <a:ext cx="2812989" cy="2862270"/>
          </a:xfrm>
          <a:prstGeom prst="rect">
            <a:avLst/>
          </a:prstGeom>
          <a:noFill/>
          <a:ln>
            <a:noFill/>
          </a:ln>
        </p:spPr>
      </p:pic>
      <p:sp>
        <p:nvSpPr>
          <p:cNvPr id="159" name="Google Shape;159;p16"/>
          <p:cNvSpPr/>
          <p:nvPr/>
        </p:nvSpPr>
        <p:spPr>
          <a:xfrm>
            <a:off x="152400" y="15240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D5D5D5"/>
              </a:buClr>
              <a:buSzPts val="1000"/>
              <a:buFont typeface="Arial"/>
              <a:buNone/>
            </a:pPr>
            <a:br>
              <a:rPr b="0" i="0" lang="en-US" sz="1000" u="none" cap="none" strike="noStrike">
                <a:solidFill>
                  <a:srgbClr val="D5D5D5"/>
                </a:solidFill>
                <a:latin typeface="Roboto"/>
                <a:ea typeface="Roboto"/>
                <a:cs typeface="Roboto"/>
                <a:sym typeface="Roboto"/>
              </a:rPr>
            </a:br>
            <a:endParaRPr b="0" i="0" sz="1800" u="none" cap="none" strike="noStrike">
              <a:solidFill>
                <a:schemeClr val="dk1"/>
              </a:solidFill>
              <a:latin typeface="Arial"/>
              <a:ea typeface="Arial"/>
              <a:cs typeface="Arial"/>
              <a:sym typeface="Arial"/>
            </a:endParaRPr>
          </a:p>
        </p:txBody>
      </p:sp>
      <p:pic>
        <p:nvPicPr>
          <p:cNvPr id="160" name="Google Shape;160;p16"/>
          <p:cNvPicPr preferRelativeResize="0"/>
          <p:nvPr/>
        </p:nvPicPr>
        <p:blipFill rotWithShape="1">
          <a:blip r:embed="rId5">
            <a:alphaModFix/>
          </a:blip>
          <a:srcRect b="0" l="0" r="0" t="0"/>
          <a:stretch/>
        </p:blipFill>
        <p:spPr>
          <a:xfrm>
            <a:off x="6212489" y="1435524"/>
            <a:ext cx="2838677" cy="2862266"/>
          </a:xfrm>
          <a:prstGeom prst="rect">
            <a:avLst/>
          </a:prstGeom>
          <a:noFill/>
          <a:ln>
            <a:noFill/>
          </a:ln>
        </p:spPr>
      </p:pic>
      <p:sp>
        <p:nvSpPr>
          <p:cNvPr id="161" name="Google Shape;161;p16"/>
          <p:cNvSpPr txBox="1"/>
          <p:nvPr/>
        </p:nvSpPr>
        <p:spPr>
          <a:xfrm>
            <a:off x="3029216" y="1147153"/>
            <a:ext cx="3390367" cy="830997"/>
          </a:xfrm>
          <a:prstGeom prst="rect">
            <a:avLst/>
          </a:prstGeom>
          <a:noFill/>
          <a:ln>
            <a:noFill/>
          </a:ln>
        </p:spPr>
        <p:txBody>
          <a:bodyPr anchorCtr="0" anchor="t" bIns="45700" lIns="91425" spcFirstLastPara="1" rIns="91425" wrap="square" tIns="45700">
            <a:spAutoFit/>
          </a:bodyPr>
          <a:lstStyle/>
          <a:p>
            <a:pPr indent="0" lvl="0" marL="152400" marR="0" rtl="0" algn="l">
              <a:lnSpc>
                <a:spcPct val="100000"/>
              </a:lnSpc>
              <a:spcBef>
                <a:spcPts val="0"/>
              </a:spcBef>
              <a:spcAft>
                <a:spcPts val="0"/>
              </a:spcAft>
              <a:buClr>
                <a:schemeClr val="lt1"/>
              </a:buClr>
              <a:buSzPts val="1200"/>
              <a:buFont typeface="Arial"/>
              <a:buNone/>
            </a:pPr>
            <a:r>
              <a:rPr b="1" i="0" lang="en-US" sz="2400" u="none" cap="none" strike="noStrike">
                <a:solidFill>
                  <a:schemeClr val="lt1"/>
                </a:solidFill>
                <a:latin typeface="Urbanist"/>
                <a:ea typeface="Urbanist"/>
                <a:cs typeface="Urbanist"/>
                <a:sym typeface="Urbanist"/>
              </a:rPr>
              <a:t>Prelimenary Data Analysis</a:t>
            </a:r>
            <a:endParaRPr/>
          </a:p>
        </p:txBody>
      </p:sp>
      <p:grpSp>
        <p:nvGrpSpPr>
          <p:cNvPr id="162" name="Google Shape;162;p16"/>
          <p:cNvGrpSpPr/>
          <p:nvPr/>
        </p:nvGrpSpPr>
        <p:grpSpPr>
          <a:xfrm>
            <a:off x="137380" y="304801"/>
            <a:ext cx="752772" cy="723897"/>
            <a:chOff x="24468" y="304801"/>
            <a:chExt cx="752772" cy="723897"/>
          </a:xfrm>
        </p:grpSpPr>
        <p:sp>
          <p:nvSpPr>
            <p:cNvPr id="163" name="Google Shape;163;p16"/>
            <p:cNvSpPr/>
            <p:nvPr/>
          </p:nvSpPr>
          <p:spPr>
            <a:xfrm>
              <a:off x="24468" y="304801"/>
              <a:ext cx="752772" cy="7238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64" name="Google Shape;164;p16"/>
            <p:cNvGrpSpPr/>
            <p:nvPr/>
          </p:nvGrpSpPr>
          <p:grpSpPr>
            <a:xfrm>
              <a:off x="137380" y="437465"/>
              <a:ext cx="479864" cy="472330"/>
              <a:chOff x="-1182750" y="3962900"/>
              <a:chExt cx="294575" cy="291450"/>
            </a:xfrm>
          </p:grpSpPr>
          <p:sp>
            <p:nvSpPr>
              <p:cNvPr id="165" name="Google Shape;165;p1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72" name="Google Shape;172;p16"/>
          <p:cNvPicPr preferRelativeResize="0"/>
          <p:nvPr/>
        </p:nvPicPr>
        <p:blipFill rotWithShape="1">
          <a:blip r:embed="rId6">
            <a:alphaModFix/>
          </a:blip>
          <a:srcRect b="0" l="0" r="0" t="0"/>
          <a:stretch/>
        </p:blipFill>
        <p:spPr>
          <a:xfrm>
            <a:off x="8756931" y="0"/>
            <a:ext cx="387069" cy="39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Extraction II (2023) - IMDb" id="177" name="Google Shape;177;p17"/>
          <p:cNvPicPr preferRelativeResize="0"/>
          <p:nvPr>
            <p:ph idx="2" type="pic"/>
          </p:nvPr>
        </p:nvPicPr>
        <p:blipFill rotWithShape="1">
          <a:blip r:embed="rId3">
            <a:alphaModFix/>
          </a:blip>
          <a:srcRect b="0" l="0" r="0" t="0"/>
          <a:stretch/>
        </p:blipFill>
        <p:spPr>
          <a:xfrm>
            <a:off x="-1" y="0"/>
            <a:ext cx="9143999" cy="5143497"/>
          </a:xfrm>
          <a:prstGeom prst="rect">
            <a:avLst/>
          </a:prstGeom>
          <a:noFill/>
          <a:ln>
            <a:noFill/>
          </a:ln>
        </p:spPr>
      </p:pic>
      <p:pic>
        <p:nvPicPr>
          <p:cNvPr id="178" name="Google Shape;178;p17"/>
          <p:cNvPicPr preferRelativeResize="0"/>
          <p:nvPr/>
        </p:nvPicPr>
        <p:blipFill rotWithShape="1">
          <a:blip r:embed="rId4">
            <a:alphaModFix/>
          </a:blip>
          <a:srcRect b="0" l="0" r="0" t="0"/>
          <a:stretch/>
        </p:blipFill>
        <p:spPr>
          <a:xfrm>
            <a:off x="5123365" y="2103241"/>
            <a:ext cx="3592010" cy="3040259"/>
          </a:xfrm>
          <a:prstGeom prst="rect">
            <a:avLst/>
          </a:prstGeom>
          <a:noFill/>
          <a:ln>
            <a:noFill/>
          </a:ln>
        </p:spPr>
      </p:pic>
      <p:sp>
        <p:nvSpPr>
          <p:cNvPr id="179" name="Google Shape;179;p17"/>
          <p:cNvSpPr txBox="1"/>
          <p:nvPr>
            <p:ph idx="1" type="body"/>
          </p:nvPr>
        </p:nvSpPr>
        <p:spPr>
          <a:xfrm>
            <a:off x="105687" y="769623"/>
            <a:ext cx="8609688" cy="1301670"/>
          </a:xfrm>
          <a:prstGeom prst="rect">
            <a:avLst/>
          </a:prstGeom>
          <a:solidFill>
            <a:srgbClr val="FFFFFF">
              <a:alpha val="31372"/>
            </a:srgbClr>
          </a:solid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Clr>
                <a:schemeClr val="lt1"/>
              </a:buClr>
              <a:buSzPts val="1200"/>
              <a:buChar char="●"/>
            </a:pPr>
            <a:r>
              <a:rPr lang="en-US">
                <a:solidFill>
                  <a:schemeClr val="lt1"/>
                </a:solidFill>
              </a:rPr>
              <a:t>Nan Values are more in Director , Cast and Country Columns</a:t>
            </a:r>
            <a:endParaRPr/>
          </a:p>
          <a:p>
            <a:pPr indent="-171450" lvl="0" marL="171450" rtl="0" algn="l">
              <a:lnSpc>
                <a:spcPct val="100000"/>
              </a:lnSpc>
              <a:spcBef>
                <a:spcPts val="0"/>
              </a:spcBef>
              <a:spcAft>
                <a:spcPts val="0"/>
              </a:spcAft>
              <a:buClr>
                <a:schemeClr val="lt1"/>
              </a:buClr>
              <a:buSzPts val="1200"/>
              <a:buChar char="●"/>
            </a:pPr>
            <a:r>
              <a:rPr b="1" lang="en-US">
                <a:solidFill>
                  <a:schemeClr val="lt1"/>
                </a:solidFill>
              </a:rPr>
              <a:t>Director </a:t>
            </a:r>
            <a:r>
              <a:rPr lang="en-US">
                <a:solidFill>
                  <a:schemeClr val="lt1"/>
                </a:solidFill>
              </a:rPr>
              <a:t>column has highest NaN values 30.7% data is missing</a:t>
            </a:r>
            <a:endParaRPr/>
          </a:p>
          <a:p>
            <a:pPr indent="-171450" lvl="0" marL="171450" rtl="0" algn="l">
              <a:lnSpc>
                <a:spcPct val="100000"/>
              </a:lnSpc>
              <a:spcBef>
                <a:spcPts val="0"/>
              </a:spcBef>
              <a:spcAft>
                <a:spcPts val="0"/>
              </a:spcAft>
              <a:buClr>
                <a:schemeClr val="lt1"/>
              </a:buClr>
              <a:buSzPts val="1200"/>
              <a:buChar char="●"/>
            </a:pPr>
            <a:r>
              <a:rPr b="1" lang="en-US">
                <a:solidFill>
                  <a:schemeClr val="lt1"/>
                </a:solidFill>
              </a:rPr>
              <a:t>Cast</a:t>
            </a:r>
            <a:r>
              <a:rPr lang="en-US">
                <a:solidFill>
                  <a:schemeClr val="lt1"/>
                </a:solidFill>
              </a:rPr>
              <a:t> column has 9% NaN values</a:t>
            </a:r>
            <a:endParaRPr/>
          </a:p>
          <a:p>
            <a:pPr indent="-171450" lvl="0" marL="171450" rtl="0" algn="l">
              <a:lnSpc>
                <a:spcPct val="100000"/>
              </a:lnSpc>
              <a:spcBef>
                <a:spcPts val="0"/>
              </a:spcBef>
              <a:spcAft>
                <a:spcPts val="0"/>
              </a:spcAft>
              <a:buClr>
                <a:schemeClr val="lt1"/>
              </a:buClr>
              <a:buSzPts val="1200"/>
              <a:buChar char="●"/>
            </a:pPr>
            <a:r>
              <a:rPr b="1" lang="en-US">
                <a:solidFill>
                  <a:schemeClr val="lt1"/>
                </a:solidFill>
              </a:rPr>
              <a:t>Country , date_added , rating</a:t>
            </a:r>
            <a:r>
              <a:rPr lang="en-US">
                <a:solidFill>
                  <a:schemeClr val="lt1"/>
                </a:solidFill>
              </a:rPr>
              <a:t> columns also containing missing values</a:t>
            </a:r>
            <a:endParaRPr/>
          </a:p>
          <a:p>
            <a:pPr indent="0" lvl="0" marL="0" rtl="0" algn="l">
              <a:lnSpc>
                <a:spcPct val="100000"/>
              </a:lnSpc>
              <a:spcBef>
                <a:spcPts val="0"/>
              </a:spcBef>
              <a:spcAft>
                <a:spcPts val="0"/>
              </a:spcAft>
              <a:buClr>
                <a:schemeClr val="dk1"/>
              </a:buClr>
              <a:buSzPts val="1200"/>
              <a:buNone/>
            </a:pPr>
            <a:r>
              <a:t/>
            </a:r>
            <a:endParaRPr>
              <a:solidFill>
                <a:schemeClr val="lt1"/>
              </a:solidFill>
            </a:endParaRPr>
          </a:p>
          <a:p>
            <a:pPr indent="0" lvl="0" marL="0" marR="0" rtl="0" algn="l">
              <a:lnSpc>
                <a:spcPct val="100000"/>
              </a:lnSpc>
              <a:spcBef>
                <a:spcPts val="0"/>
              </a:spcBef>
              <a:spcAft>
                <a:spcPts val="0"/>
              </a:spcAft>
              <a:buClr>
                <a:srgbClr val="D5D5D5"/>
              </a:buClr>
              <a:buSzPts val="1200"/>
              <a:buFont typeface="Urbanist"/>
              <a:buNone/>
            </a:pPr>
            <a:r>
              <a:rPr b="1" i="0" lang="en-US">
                <a:solidFill>
                  <a:srgbClr val="D5D5D5"/>
                </a:solidFill>
                <a:latin typeface="Urbanist"/>
                <a:ea typeface="Urbanist"/>
                <a:cs typeface="Urbanist"/>
                <a:sym typeface="Urbanist"/>
              </a:rPr>
              <a:t>Since director have many null values if we drop them, we loss a lot data so, we replacing them with unknown.</a:t>
            </a:r>
            <a:endParaRPr b="1">
              <a:solidFill>
                <a:schemeClr val="lt1"/>
              </a:solidFill>
              <a:latin typeface="Urbanist"/>
              <a:ea typeface="Urbanist"/>
              <a:cs typeface="Urbanist"/>
              <a:sym typeface="Urbanist"/>
            </a:endParaRPr>
          </a:p>
        </p:txBody>
      </p:sp>
      <p:pic>
        <p:nvPicPr>
          <p:cNvPr id="180" name="Google Shape;180;p17"/>
          <p:cNvPicPr preferRelativeResize="0"/>
          <p:nvPr/>
        </p:nvPicPr>
        <p:blipFill rotWithShape="1">
          <a:blip r:embed="rId5">
            <a:alphaModFix/>
          </a:blip>
          <a:srcRect b="0" l="0" r="0" t="0"/>
          <a:stretch/>
        </p:blipFill>
        <p:spPr>
          <a:xfrm>
            <a:off x="105687" y="2137964"/>
            <a:ext cx="3592010" cy="3026967"/>
          </a:xfrm>
          <a:prstGeom prst="rect">
            <a:avLst/>
          </a:prstGeom>
          <a:noFill/>
          <a:ln>
            <a:noFill/>
          </a:ln>
        </p:spPr>
      </p:pic>
      <p:sp>
        <p:nvSpPr>
          <p:cNvPr id="181" name="Google Shape;181;p17"/>
          <p:cNvSpPr/>
          <p:nvPr/>
        </p:nvSpPr>
        <p:spPr>
          <a:xfrm>
            <a:off x="152400" y="15240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br>
              <a:rPr b="0" i="0" lang="en-US" sz="1000" u="none" cap="none" strike="noStrike">
                <a:solidFill>
                  <a:schemeClr val="dk1"/>
                </a:solidFill>
                <a:latin typeface="Roboto"/>
                <a:ea typeface="Roboto"/>
                <a:cs typeface="Roboto"/>
                <a:sym typeface="Roboto"/>
              </a:rPr>
            </a:br>
            <a:endParaRPr b="0" i="0" sz="1800" u="none" cap="none" strike="noStrike">
              <a:solidFill>
                <a:schemeClr val="dk1"/>
              </a:solidFill>
              <a:latin typeface="Arial"/>
              <a:ea typeface="Arial"/>
              <a:cs typeface="Arial"/>
              <a:sym typeface="Arial"/>
            </a:endParaRPr>
          </a:p>
        </p:txBody>
      </p:sp>
      <p:sp>
        <p:nvSpPr>
          <p:cNvPr id="182" name="Google Shape;182;p17"/>
          <p:cNvSpPr txBox="1"/>
          <p:nvPr/>
        </p:nvSpPr>
        <p:spPr>
          <a:xfrm>
            <a:off x="152400" y="230179"/>
            <a:ext cx="46329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Arial"/>
              <a:buNone/>
            </a:pPr>
            <a:r>
              <a:rPr b="1" i="0" lang="en-US" sz="2400" u="none" cap="none" strike="noStrike">
                <a:solidFill>
                  <a:schemeClr val="lt1"/>
                </a:solidFill>
                <a:latin typeface="Urbanist"/>
                <a:ea typeface="Urbanist"/>
                <a:cs typeface="Urbanist"/>
                <a:sym typeface="Urbanist"/>
              </a:rPr>
              <a:t>Missing Value</a:t>
            </a:r>
            <a:endParaRPr/>
          </a:p>
        </p:txBody>
      </p:sp>
      <p:pic>
        <p:nvPicPr>
          <p:cNvPr id="183" name="Google Shape;183;p17"/>
          <p:cNvPicPr preferRelativeResize="0"/>
          <p:nvPr/>
        </p:nvPicPr>
        <p:blipFill rotWithShape="1">
          <a:blip r:embed="rId6">
            <a:alphaModFix/>
          </a:blip>
          <a:srcRect b="0" l="0" r="0" t="0"/>
          <a:stretch/>
        </p:blipFill>
        <p:spPr>
          <a:xfrm>
            <a:off x="8742183" y="7374"/>
            <a:ext cx="387069" cy="39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Pathaan Box Office (Worldwide): Becomes The All-Time Highest-Grossing Hindi  Film In Just 10 Days (Phase 1)" id="188" name="Google Shape;188;p1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89" name="Google Shape;189;p18"/>
          <p:cNvPicPr preferRelativeResize="0"/>
          <p:nvPr/>
        </p:nvPicPr>
        <p:blipFill rotWithShape="1">
          <a:blip r:embed="rId4">
            <a:alphaModFix/>
          </a:blip>
          <a:srcRect b="0" l="0" r="0" t="0"/>
          <a:stretch/>
        </p:blipFill>
        <p:spPr>
          <a:xfrm>
            <a:off x="5097190" y="1749833"/>
            <a:ext cx="3821726" cy="3307102"/>
          </a:xfrm>
          <a:prstGeom prst="rect">
            <a:avLst/>
          </a:prstGeom>
          <a:noFill/>
          <a:ln>
            <a:noFill/>
          </a:ln>
        </p:spPr>
      </p:pic>
      <p:sp>
        <p:nvSpPr>
          <p:cNvPr id="190" name="Google Shape;190;p18"/>
          <p:cNvSpPr txBox="1"/>
          <p:nvPr/>
        </p:nvSpPr>
        <p:spPr>
          <a:xfrm>
            <a:off x="225084" y="814433"/>
            <a:ext cx="5166973" cy="738664"/>
          </a:xfrm>
          <a:prstGeom prst="rect">
            <a:avLst/>
          </a:prstGeom>
          <a:solidFill>
            <a:srgbClr val="D8D8D8">
              <a:alpha val="31764"/>
            </a:srgbClr>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Urbanist"/>
                <a:ea typeface="Urbanist"/>
                <a:cs typeface="Urbanist"/>
                <a:sym typeface="Urbanist"/>
              </a:rPr>
              <a:t>There are 5372 movies and 2398 TV shows present on Netflix platform.</a:t>
            </a:r>
            <a:endParaRPr/>
          </a:p>
          <a:p>
            <a:pPr indent="-285750" lvl="0" marL="28575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Urbanist"/>
                <a:ea typeface="Urbanist"/>
                <a:cs typeface="Urbanist"/>
                <a:sym typeface="Urbanist"/>
              </a:rPr>
              <a:t>Almost ¾ of total content are movies.</a:t>
            </a:r>
            <a:endParaRPr/>
          </a:p>
        </p:txBody>
      </p:sp>
      <p:pic>
        <p:nvPicPr>
          <p:cNvPr id="191" name="Google Shape;191;p18"/>
          <p:cNvPicPr preferRelativeResize="0"/>
          <p:nvPr/>
        </p:nvPicPr>
        <p:blipFill rotWithShape="1">
          <a:blip r:embed="rId5">
            <a:alphaModFix/>
          </a:blip>
          <a:srcRect b="0" l="0" r="0" t="0"/>
          <a:stretch/>
        </p:blipFill>
        <p:spPr>
          <a:xfrm>
            <a:off x="225084" y="1724760"/>
            <a:ext cx="4180114" cy="3332174"/>
          </a:xfrm>
          <a:prstGeom prst="rect">
            <a:avLst/>
          </a:prstGeom>
          <a:noFill/>
          <a:ln>
            <a:noFill/>
          </a:ln>
        </p:spPr>
      </p:pic>
      <p:sp>
        <p:nvSpPr>
          <p:cNvPr id="192" name="Google Shape;192;p18"/>
          <p:cNvSpPr txBox="1"/>
          <p:nvPr/>
        </p:nvSpPr>
        <p:spPr>
          <a:xfrm>
            <a:off x="225084" y="266202"/>
            <a:ext cx="46329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Arial"/>
              <a:buNone/>
            </a:pPr>
            <a:r>
              <a:rPr b="1" i="0" lang="en-US" sz="2400" u="none" cap="none" strike="noStrike">
                <a:solidFill>
                  <a:schemeClr val="lt1"/>
                </a:solidFill>
                <a:latin typeface="Urbanist"/>
                <a:ea typeface="Urbanist"/>
                <a:cs typeface="Urbanist"/>
                <a:sym typeface="Urbanist"/>
              </a:rPr>
              <a:t>Content Type</a:t>
            </a:r>
            <a:endParaRPr/>
          </a:p>
        </p:txBody>
      </p:sp>
      <p:pic>
        <p:nvPicPr>
          <p:cNvPr id="193" name="Google Shape;193;p18"/>
          <p:cNvPicPr preferRelativeResize="0"/>
          <p:nvPr/>
        </p:nvPicPr>
        <p:blipFill rotWithShape="1">
          <a:blip r:embed="rId6">
            <a:alphaModFix/>
          </a:blip>
          <a:srcRect b="0" l="0" r="0" t="0"/>
          <a:stretch/>
        </p:blipFill>
        <p:spPr>
          <a:xfrm>
            <a:off x="8742183" y="7374"/>
            <a:ext cx="387069" cy="390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20 Best Hindi Movies on Netflix Right Now [July 2023]: Rang De Basanti,  RRR, Gangubai Kathiawadi, and More - MySmartPrice" id="198" name="Google Shape;198;p19"/>
          <p:cNvPicPr preferRelativeResize="0"/>
          <p:nvPr/>
        </p:nvPicPr>
        <p:blipFill rotWithShape="1">
          <a:blip r:embed="rId3">
            <a:alphaModFix/>
          </a:blip>
          <a:srcRect b="0" l="0" r="0" t="0"/>
          <a:stretch/>
        </p:blipFill>
        <p:spPr>
          <a:xfrm>
            <a:off x="0" y="0"/>
            <a:ext cx="9144000" cy="5013960"/>
          </a:xfrm>
          <a:prstGeom prst="rect">
            <a:avLst/>
          </a:prstGeom>
          <a:noFill/>
          <a:ln>
            <a:noFill/>
          </a:ln>
        </p:spPr>
      </p:pic>
      <p:sp>
        <p:nvSpPr>
          <p:cNvPr id="199" name="Google Shape;199;p19"/>
          <p:cNvSpPr txBox="1"/>
          <p:nvPr/>
        </p:nvSpPr>
        <p:spPr>
          <a:xfrm>
            <a:off x="308065" y="967178"/>
            <a:ext cx="4985657" cy="738664"/>
          </a:xfrm>
          <a:prstGeom prst="rect">
            <a:avLst/>
          </a:prstGeom>
          <a:solidFill>
            <a:srgbClr val="D8D8D8">
              <a:alpha val="31764"/>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Year 2018 saw maximum increase in content on Netflix and then there was a sudden drop in new content release around 2020 maybe due to covid</a:t>
            </a:r>
            <a:endParaRPr b="1" i="0" sz="2400" u="none" cap="none" strike="noStrike">
              <a:solidFill>
                <a:schemeClr val="lt1"/>
              </a:solidFill>
              <a:latin typeface="Urbanist"/>
              <a:ea typeface="Urbanist"/>
              <a:cs typeface="Urbanist"/>
              <a:sym typeface="Urbanist"/>
            </a:endParaRPr>
          </a:p>
        </p:txBody>
      </p:sp>
      <p:pic>
        <p:nvPicPr>
          <p:cNvPr id="200" name="Google Shape;200;p19"/>
          <p:cNvPicPr preferRelativeResize="0"/>
          <p:nvPr/>
        </p:nvPicPr>
        <p:blipFill rotWithShape="1">
          <a:blip r:embed="rId4">
            <a:alphaModFix/>
          </a:blip>
          <a:srcRect b="0" l="0" r="0" t="0"/>
          <a:stretch/>
        </p:blipFill>
        <p:spPr>
          <a:xfrm>
            <a:off x="3190096" y="1705842"/>
            <a:ext cx="5781910" cy="3280229"/>
          </a:xfrm>
          <a:prstGeom prst="rect">
            <a:avLst/>
          </a:prstGeom>
          <a:noFill/>
          <a:ln>
            <a:noFill/>
          </a:ln>
        </p:spPr>
      </p:pic>
      <p:sp>
        <p:nvSpPr>
          <p:cNvPr id="201" name="Google Shape;201;p19"/>
          <p:cNvSpPr txBox="1"/>
          <p:nvPr/>
        </p:nvSpPr>
        <p:spPr>
          <a:xfrm>
            <a:off x="231865" y="85432"/>
            <a:ext cx="536175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Growth in the content release over years</a:t>
            </a:r>
            <a:endParaRPr/>
          </a:p>
        </p:txBody>
      </p:sp>
      <p:pic>
        <p:nvPicPr>
          <p:cNvPr id="202" name="Google Shape;202;p19"/>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8" name="Google Shape;208;p20"/>
          <p:cNvSpPr txBox="1"/>
          <p:nvPr/>
        </p:nvSpPr>
        <p:spPr>
          <a:xfrm>
            <a:off x="419591" y="1846793"/>
            <a:ext cx="4572000" cy="2031325"/>
          </a:xfrm>
          <a:prstGeom prst="rect">
            <a:avLst/>
          </a:prstGeom>
          <a:solidFill>
            <a:srgbClr val="D8D8D8">
              <a:alpha val="4000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It seems like words like "Love", "Man", "World", "Story" are very common in titles. However, we are surprised by the overwhelming number of content having "Christmas" in their title.</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Urbanist"/>
                <a:ea typeface="Urbanist"/>
                <a:cs typeface="Urbanist"/>
                <a:sym typeface="Urbanist"/>
              </a:rPr>
              <a:t>We are suspecting "Christmas" titles to be a very seasonal thing with most of the shows likely to be released during the month of December. However, we do not have the release month in this data to conform our hypothesis.</a:t>
            </a:r>
            <a:endParaRPr b="1" i="0" sz="1100" u="none" cap="none" strike="noStrike">
              <a:solidFill>
                <a:schemeClr val="lt1"/>
              </a:solidFill>
              <a:latin typeface="Urbanist"/>
              <a:ea typeface="Urbanist"/>
              <a:cs typeface="Urbanist"/>
              <a:sym typeface="Urbanist"/>
            </a:endParaRPr>
          </a:p>
        </p:txBody>
      </p:sp>
      <p:sp>
        <p:nvSpPr>
          <p:cNvPr id="209" name="Google Shape;209;p20"/>
          <p:cNvSpPr txBox="1"/>
          <p:nvPr/>
        </p:nvSpPr>
        <p:spPr>
          <a:xfrm>
            <a:off x="419591" y="1265382"/>
            <a:ext cx="46329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Title</a:t>
            </a:r>
            <a:endParaRPr/>
          </a:p>
        </p:txBody>
      </p:sp>
      <p:pic>
        <p:nvPicPr>
          <p:cNvPr id="210" name="Google Shape;210;p20"/>
          <p:cNvPicPr preferRelativeResize="0"/>
          <p:nvPr/>
        </p:nvPicPr>
        <p:blipFill rotWithShape="1">
          <a:blip r:embed="rId4">
            <a:alphaModFix/>
          </a:blip>
          <a:srcRect b="0" l="0" r="0" t="0"/>
          <a:stretch/>
        </p:blipFill>
        <p:spPr>
          <a:xfrm>
            <a:off x="8742183" y="7374"/>
            <a:ext cx="387069" cy="39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Raul Campos | KCRW" id="215" name="Google Shape;215;p21"/>
          <p:cNvPicPr preferRelativeResize="0"/>
          <p:nvPr/>
        </p:nvPicPr>
        <p:blipFill rotWithShape="1">
          <a:blip r:embed="rId3">
            <a:alphaModFix/>
          </a:blip>
          <a:srcRect b="0" l="0" r="0" t="0"/>
          <a:stretch/>
        </p:blipFill>
        <p:spPr>
          <a:xfrm>
            <a:off x="14748" y="7374"/>
            <a:ext cx="9144000" cy="5141913"/>
          </a:xfrm>
          <a:prstGeom prst="rect">
            <a:avLst/>
          </a:prstGeom>
          <a:noFill/>
          <a:ln>
            <a:noFill/>
          </a:ln>
        </p:spPr>
      </p:pic>
      <p:sp>
        <p:nvSpPr>
          <p:cNvPr id="216" name="Google Shape;216;p21"/>
          <p:cNvSpPr txBox="1"/>
          <p:nvPr>
            <p:ph idx="1" type="subTitle"/>
          </p:nvPr>
        </p:nvSpPr>
        <p:spPr>
          <a:xfrm>
            <a:off x="201840" y="876300"/>
            <a:ext cx="8820240" cy="579120"/>
          </a:xfrm>
          <a:prstGeom prst="rect">
            <a:avLst/>
          </a:prstGeom>
          <a:solidFill>
            <a:srgbClr val="D8D8D8">
              <a:alpha val="31764"/>
            </a:srgbClr>
          </a:solid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0" lang="en-US" sz="1400">
                <a:solidFill>
                  <a:srgbClr val="D4D4D4"/>
                </a:solidFill>
                <a:latin typeface="Urbanist"/>
                <a:ea typeface="Urbanist"/>
                <a:cs typeface="Urbanist"/>
                <a:sym typeface="Urbanist"/>
              </a:rPr>
              <a:t>Raul Campos and Jan Sulter collectively have the most content on Netflix. They have around 18 titles featured on Netflix closely followed by Marcus Raboy who has 16.</a:t>
            </a:r>
            <a:endParaRPr/>
          </a:p>
        </p:txBody>
      </p:sp>
      <p:pic>
        <p:nvPicPr>
          <p:cNvPr id="217" name="Google Shape;217;p21"/>
          <p:cNvPicPr preferRelativeResize="0"/>
          <p:nvPr/>
        </p:nvPicPr>
        <p:blipFill rotWithShape="1">
          <a:blip r:embed="rId4">
            <a:alphaModFix/>
          </a:blip>
          <a:srcRect b="0" l="0" r="0" t="0"/>
          <a:stretch/>
        </p:blipFill>
        <p:spPr>
          <a:xfrm>
            <a:off x="2151343" y="1546066"/>
            <a:ext cx="4841314" cy="3506787"/>
          </a:xfrm>
          <a:prstGeom prst="rect">
            <a:avLst/>
          </a:prstGeom>
          <a:noFill/>
          <a:ln>
            <a:noFill/>
          </a:ln>
        </p:spPr>
      </p:pic>
      <p:sp>
        <p:nvSpPr>
          <p:cNvPr id="218" name="Google Shape;218;p21"/>
          <p:cNvSpPr txBox="1"/>
          <p:nvPr/>
        </p:nvSpPr>
        <p:spPr>
          <a:xfrm>
            <a:off x="201840" y="208111"/>
            <a:ext cx="46329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lt1"/>
                </a:solidFill>
                <a:latin typeface="Urbanist"/>
                <a:ea typeface="Urbanist"/>
                <a:cs typeface="Urbanist"/>
                <a:sym typeface="Urbanist"/>
              </a:rPr>
              <a:t>Top 10 directors on Netflix</a:t>
            </a:r>
            <a:endParaRPr/>
          </a:p>
        </p:txBody>
      </p:sp>
      <p:pic>
        <p:nvPicPr>
          <p:cNvPr id="219" name="Google Shape;219;p21"/>
          <p:cNvPicPr preferRelativeResize="0"/>
          <p:nvPr/>
        </p:nvPicPr>
        <p:blipFill rotWithShape="1">
          <a:blip r:embed="rId5">
            <a:alphaModFix/>
          </a:blip>
          <a:srcRect b="0" l="0" r="0" t="0"/>
          <a:stretch/>
        </p:blipFill>
        <p:spPr>
          <a:xfrm>
            <a:off x="8742183" y="7374"/>
            <a:ext cx="387069" cy="39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adow Preservation Social Media Strategy by Slidesgo">
  <a:themeElements>
    <a:clrScheme name="Simple Light">
      <a:dk1>
        <a:srgbClr val="191919"/>
      </a:dk1>
      <a:lt1>
        <a:srgbClr val="FFFFFF"/>
      </a:lt1>
      <a:dk2>
        <a:srgbClr val="239974"/>
      </a:dk2>
      <a:lt2>
        <a:srgbClr val="1A3135"/>
      </a:lt2>
      <a:accent1>
        <a:srgbClr val="FFC80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